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10668000" cy="7543800"/>
  <p:notesSz cx="7543800" cy="1066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037" userDrawn="1">
          <p15:clr>
            <a:srgbClr val="A4A3A4"/>
          </p15:clr>
        </p15:guide>
        <p15:guide id="2" pos="3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6" y="78"/>
      </p:cViewPr>
      <p:guideLst>
        <p:guide orient="horz" pos="2037"/>
        <p:guide pos="30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0100" y="2338578"/>
            <a:ext cx="9067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0200" y="4224528"/>
            <a:ext cx="7467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3401" y="1735074"/>
            <a:ext cx="46405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94021" y="1735074"/>
            <a:ext cx="46405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9969501" y="6460661"/>
            <a:ext cx="698500" cy="1086046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" fmla="*/ 595944 w 598714"/>
              <a:gd name="connsiteY0" fmla="*/ 0 h 984674"/>
              <a:gd name="connsiteX1" fmla="*/ 598714 w 598714"/>
              <a:gd name="connsiteY1" fmla="*/ 984674 h 984674"/>
              <a:gd name="connsiteX2" fmla="*/ 174171 w 598714"/>
              <a:gd name="connsiteY2" fmla="*/ 973788 h 984674"/>
              <a:gd name="connsiteX3" fmla="*/ 0 w 598714"/>
              <a:gd name="connsiteY3" fmla="*/ 190017 h 984674"/>
              <a:gd name="connsiteX4" fmla="*/ 595944 w 598714"/>
              <a:gd name="connsiteY4" fmla="*/ 0 h 984674"/>
              <a:gd name="connsiteX0" fmla="*/ 595944 w 598714"/>
              <a:gd name="connsiteY0" fmla="*/ 0 h 987315"/>
              <a:gd name="connsiteX1" fmla="*/ 598714 w 598714"/>
              <a:gd name="connsiteY1" fmla="*/ 984674 h 987315"/>
              <a:gd name="connsiteX2" fmla="*/ 179582 w 598714"/>
              <a:gd name="connsiteY2" fmla="*/ 987315 h 987315"/>
              <a:gd name="connsiteX3" fmla="*/ 0 w 598714"/>
              <a:gd name="connsiteY3" fmla="*/ 190017 h 987315"/>
              <a:gd name="connsiteX4" fmla="*/ 595944 w 598714"/>
              <a:gd name="connsiteY4" fmla="*/ 0 h 98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88"/>
          </a:p>
        </p:txBody>
      </p:sp>
      <p:sp>
        <p:nvSpPr>
          <p:cNvPr id="16" name="Freeform 15"/>
          <p:cNvSpPr/>
          <p:nvPr/>
        </p:nvSpPr>
        <p:spPr bwMode="gray">
          <a:xfrm>
            <a:off x="9105901" y="2945677"/>
            <a:ext cx="1566258" cy="3628208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" fmla="*/ 0 w 1342507"/>
              <a:gd name="connsiteY0" fmla="*/ 206828 h 3298371"/>
              <a:gd name="connsiteX1" fmla="*/ 1338943 w 1342507"/>
              <a:gd name="connsiteY1" fmla="*/ 0 h 3298371"/>
              <a:gd name="connsiteX2" fmla="*/ 1338878 w 1342507"/>
              <a:gd name="connsiteY2" fmla="*/ 3097919 h 3298371"/>
              <a:gd name="connsiteX3" fmla="*/ 718457 w 1342507"/>
              <a:gd name="connsiteY3" fmla="*/ 3298371 h 3298371"/>
              <a:gd name="connsiteX4" fmla="*/ 0 w 1342507"/>
              <a:gd name="connsiteY4" fmla="*/ 206828 h 329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88"/>
          </a:p>
        </p:txBody>
      </p:sp>
      <p:sp>
        <p:nvSpPr>
          <p:cNvPr id="15" name="Freeform 14"/>
          <p:cNvSpPr/>
          <p:nvPr/>
        </p:nvSpPr>
        <p:spPr bwMode="gray">
          <a:xfrm>
            <a:off x="-12700" y="3209110"/>
            <a:ext cx="10071101" cy="4334692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88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757429" y="7060997"/>
            <a:ext cx="9153143" cy="276999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10113263" y="7060997"/>
            <a:ext cx="554737" cy="276999"/>
          </a:xfrm>
        </p:spPr>
        <p:txBody>
          <a:bodyPr/>
          <a:lstStyle/>
          <a:p>
            <a:fld id="{D7A92162-6DDD-4679-A938-3DC21607A8AA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reeform 8"/>
          <p:cNvSpPr/>
          <p:nvPr/>
        </p:nvSpPr>
        <p:spPr bwMode="gray">
          <a:xfrm>
            <a:off x="2068005" y="1"/>
            <a:ext cx="1529425" cy="1227190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88"/>
          </a:p>
        </p:txBody>
      </p:sp>
      <p:sp>
        <p:nvSpPr>
          <p:cNvPr id="8" name="Freeform 7"/>
          <p:cNvSpPr/>
          <p:nvPr/>
        </p:nvSpPr>
        <p:spPr bwMode="gray">
          <a:xfrm>
            <a:off x="-6904" y="2"/>
            <a:ext cx="2356404" cy="1598277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88"/>
          </a:p>
        </p:txBody>
      </p:sp>
      <p:sp>
        <p:nvSpPr>
          <p:cNvPr id="11" name="Freeform 10"/>
          <p:cNvSpPr/>
          <p:nvPr/>
        </p:nvSpPr>
        <p:spPr bwMode="gray">
          <a:xfrm>
            <a:off x="-3653" y="985172"/>
            <a:ext cx="2515992" cy="1539763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" fmla="*/ 2048006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48006 w 2156565"/>
              <a:gd name="connsiteY4" fmla="*/ 0 h 1399784"/>
              <a:gd name="connsiteX0" fmla="*/ 2060532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60532 w 2156565"/>
              <a:gd name="connsiteY4" fmla="*/ 0 h 1399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88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42673" y="40234"/>
            <a:ext cx="2165603" cy="276999"/>
          </a:xfrm>
        </p:spPr>
        <p:txBody>
          <a:bodyPr/>
          <a:lstStyle/>
          <a:p>
            <a:fld id="{B6A9EDDB-B63A-4406-ADBC-12A1EDF69265}" type="datetimeFigureOut">
              <a:rPr lang="ko-KR" altLang="en-US" smtClean="0"/>
              <a:t>2025-02-26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89432" y="1931213"/>
            <a:ext cx="9067800" cy="276999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89432" y="3118104"/>
            <a:ext cx="7510272" cy="653796"/>
          </a:xfrm>
        </p:spPr>
        <p:txBody>
          <a:bodyPr>
            <a:normAutofit/>
          </a:bodyPr>
          <a:lstStyle>
            <a:lvl1pPr marL="0" indent="0" algn="l">
              <a:buNone/>
              <a:defRPr sz="875">
                <a:solidFill>
                  <a:schemeClr val="tx1"/>
                </a:solidFill>
              </a:defRPr>
            </a:lvl1pPr>
            <a:lvl2pPr marL="200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0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00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00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00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00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00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00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6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400" y="301752"/>
            <a:ext cx="9601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400" y="1735074"/>
            <a:ext cx="9601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27120" y="7015734"/>
            <a:ext cx="34137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3400" y="7015734"/>
            <a:ext cx="2453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80960" y="7015734"/>
            <a:ext cx="2453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23286">
        <a:defRPr>
          <a:latin typeface="+mn-lt"/>
          <a:ea typeface="+mn-ea"/>
          <a:cs typeface="+mn-cs"/>
        </a:defRPr>
      </a:lvl2pPr>
      <a:lvl3pPr marL="646572">
        <a:defRPr>
          <a:latin typeface="+mn-lt"/>
          <a:ea typeface="+mn-ea"/>
          <a:cs typeface="+mn-cs"/>
        </a:defRPr>
      </a:lvl3pPr>
      <a:lvl4pPr marL="969858">
        <a:defRPr>
          <a:latin typeface="+mn-lt"/>
          <a:ea typeface="+mn-ea"/>
          <a:cs typeface="+mn-cs"/>
        </a:defRPr>
      </a:lvl4pPr>
      <a:lvl5pPr marL="1293144">
        <a:defRPr>
          <a:latin typeface="+mn-lt"/>
          <a:ea typeface="+mn-ea"/>
          <a:cs typeface="+mn-cs"/>
        </a:defRPr>
      </a:lvl5pPr>
      <a:lvl6pPr marL="1616431">
        <a:defRPr>
          <a:latin typeface="+mn-lt"/>
          <a:ea typeface="+mn-ea"/>
          <a:cs typeface="+mn-cs"/>
        </a:defRPr>
      </a:lvl6pPr>
      <a:lvl7pPr marL="1939717">
        <a:defRPr>
          <a:latin typeface="+mn-lt"/>
          <a:ea typeface="+mn-ea"/>
          <a:cs typeface="+mn-cs"/>
        </a:defRPr>
      </a:lvl7pPr>
      <a:lvl8pPr marL="2263003">
        <a:defRPr>
          <a:latin typeface="+mn-lt"/>
          <a:ea typeface="+mn-ea"/>
          <a:cs typeface="+mn-cs"/>
        </a:defRPr>
      </a:lvl8pPr>
      <a:lvl9pPr marL="25862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23286">
        <a:defRPr>
          <a:latin typeface="+mn-lt"/>
          <a:ea typeface="+mn-ea"/>
          <a:cs typeface="+mn-cs"/>
        </a:defRPr>
      </a:lvl2pPr>
      <a:lvl3pPr marL="646572">
        <a:defRPr>
          <a:latin typeface="+mn-lt"/>
          <a:ea typeface="+mn-ea"/>
          <a:cs typeface="+mn-cs"/>
        </a:defRPr>
      </a:lvl3pPr>
      <a:lvl4pPr marL="969858">
        <a:defRPr>
          <a:latin typeface="+mn-lt"/>
          <a:ea typeface="+mn-ea"/>
          <a:cs typeface="+mn-cs"/>
        </a:defRPr>
      </a:lvl4pPr>
      <a:lvl5pPr marL="1293144">
        <a:defRPr>
          <a:latin typeface="+mn-lt"/>
          <a:ea typeface="+mn-ea"/>
          <a:cs typeface="+mn-cs"/>
        </a:defRPr>
      </a:lvl5pPr>
      <a:lvl6pPr marL="1616431">
        <a:defRPr>
          <a:latin typeface="+mn-lt"/>
          <a:ea typeface="+mn-ea"/>
          <a:cs typeface="+mn-cs"/>
        </a:defRPr>
      </a:lvl6pPr>
      <a:lvl7pPr marL="1939717">
        <a:defRPr>
          <a:latin typeface="+mn-lt"/>
          <a:ea typeface="+mn-ea"/>
          <a:cs typeface="+mn-cs"/>
        </a:defRPr>
      </a:lvl7pPr>
      <a:lvl8pPr marL="2263003">
        <a:defRPr>
          <a:latin typeface="+mn-lt"/>
          <a:ea typeface="+mn-ea"/>
          <a:cs typeface="+mn-cs"/>
        </a:defRPr>
      </a:lvl8pPr>
      <a:lvl9pPr marL="25862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imsi.seojeong.ac.kr/gateweb/sso5.aspx" TargetMode="External"/><Relationship Id="rId5" Type="http://schemas.openxmlformats.org/officeDocument/2006/relationships/hyperlink" Target="http://www.seojeong.ac.kr/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90DBEB-412A-42EE-81E0-C1E2E2AFD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0219" y="2209256"/>
            <a:ext cx="4534363" cy="435184"/>
          </a:xfrm>
        </p:spPr>
        <p:txBody>
          <a:bodyPr/>
          <a:lstStyle/>
          <a:p>
            <a:r>
              <a:rPr lang="ko-KR" altLang="en-US" sz="2828" dirty="0"/>
              <a:t>서정대학교 수강신청 메뉴얼</a:t>
            </a:r>
          </a:p>
        </p:txBody>
      </p:sp>
      <p:pic>
        <p:nvPicPr>
          <p:cNvPr id="1026" name="Picture 2" descr="서정대학교 로고">
            <a:extLst>
              <a:ext uri="{FF2B5EF4-FFF2-40B4-BE49-F238E27FC236}">
                <a16:creationId xmlns:a16="http://schemas.microsoft.com/office/drawing/2014/main" id="{83D504DB-79FB-4435-AC74-EB0642604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463" y="646612"/>
            <a:ext cx="1992119" cy="566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89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BAE37B-DCE0-40F7-BC31-8648701D0B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82F35E6-6988-4511-ACF7-80BBC4E46C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DE44542-36BF-45E8-A73A-A7FD197256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0" t="3572" r="10606" b="41351"/>
          <a:stretch/>
        </p:blipFill>
        <p:spPr>
          <a:xfrm>
            <a:off x="-40396" y="0"/>
            <a:ext cx="7941651" cy="7543799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C2CBE13B-8987-43FC-B062-EB440428F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3696359"/>
            <a:ext cx="7696200" cy="384744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9ADDA6C7-40D1-49CD-A81C-5CEF513209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1552187"/>
            <a:ext cx="7758342" cy="20673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114FE81-D5E9-4769-BB49-D2244EAF16C1}"/>
              </a:ext>
            </a:extLst>
          </p:cNvPr>
          <p:cNvSpPr txBox="1"/>
          <p:nvPr/>
        </p:nvSpPr>
        <p:spPr>
          <a:xfrm>
            <a:off x="4210060" y="2208212"/>
            <a:ext cx="6477000" cy="41549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ko-KR" sz="2400" dirty="0"/>
              <a:t>1.</a:t>
            </a:r>
            <a:r>
              <a:rPr lang="ko-KR" altLang="en-US" sz="2400" dirty="0"/>
              <a:t>학사와 수업과 관련된 업무는   </a:t>
            </a:r>
            <a:endParaRPr lang="en-US" altLang="ko-KR" sz="2400" dirty="0"/>
          </a:p>
          <a:p>
            <a:r>
              <a:rPr lang="en-US" altLang="ko-KR" sz="2400" dirty="0"/>
              <a:t>   </a:t>
            </a:r>
            <a:r>
              <a:rPr lang="ko-KR" altLang="en-US" sz="2400" dirty="0"/>
              <a:t>홈페이지</a:t>
            </a:r>
            <a:r>
              <a:rPr lang="en-US" altLang="ko-KR" sz="2400" dirty="0"/>
              <a:t>(</a:t>
            </a:r>
            <a:r>
              <a:rPr lang="en-US" altLang="ko-KR" sz="2400" dirty="0">
                <a:hlinkClick r:id="rId5"/>
              </a:rPr>
              <a:t>http://www.seojeong.ac.kr</a:t>
            </a:r>
            <a:r>
              <a:rPr lang="en-US" altLang="ko-KR" sz="2400" dirty="0"/>
              <a:t>)</a:t>
            </a:r>
            <a:r>
              <a:rPr lang="ko-KR" altLang="en-US" sz="2400" dirty="0"/>
              <a:t>에서</a:t>
            </a:r>
            <a:endParaRPr lang="en-US" altLang="ko-KR" sz="2400" dirty="0"/>
          </a:p>
          <a:p>
            <a:r>
              <a:rPr lang="en-US" altLang="ko-KR" sz="2400" dirty="0"/>
              <a:t>   </a:t>
            </a:r>
            <a:r>
              <a:rPr lang="ko-KR" altLang="en-US" sz="2400" dirty="0"/>
              <a:t>차세대 통합정보시스템</a:t>
            </a:r>
            <a:endParaRPr lang="en-US" altLang="ko-KR" sz="2400" dirty="0"/>
          </a:p>
          <a:p>
            <a:r>
              <a:rPr lang="en-US" altLang="ko-KR" sz="2400" dirty="0"/>
              <a:t>   (</a:t>
            </a:r>
            <a:r>
              <a:rPr lang="en-US" altLang="ko-KR" sz="2400" dirty="0">
                <a:hlinkClick r:id="rId6"/>
              </a:rPr>
              <a:t>https://imsi.seojeong.ac.kr/gateweb/sso5.aspx</a:t>
            </a:r>
            <a:r>
              <a:rPr lang="en-US" altLang="ko-KR" sz="2400" dirty="0"/>
              <a:t>)</a:t>
            </a:r>
          </a:p>
          <a:p>
            <a:r>
              <a:rPr lang="ko-KR" altLang="en-US" sz="2400" dirty="0"/>
              <a:t>   배너 클릭 후 처리가능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/>
              <a:t>2. </a:t>
            </a:r>
            <a:r>
              <a:rPr lang="ko-KR" altLang="en-US" sz="2400" dirty="0" err="1"/>
              <a:t>학사포털시스템</a:t>
            </a:r>
            <a:r>
              <a:rPr lang="ko-KR" altLang="en-US" sz="2400" dirty="0"/>
              <a:t> 로그인 시</a:t>
            </a:r>
            <a:r>
              <a:rPr lang="en-US" altLang="ko-KR" sz="2400" dirty="0"/>
              <a:t>, </a:t>
            </a:r>
            <a:r>
              <a:rPr lang="ko-KR" altLang="en-US" sz="2400" dirty="0"/>
              <a:t>비밀번호 저장  </a:t>
            </a:r>
            <a:endParaRPr lang="en-US" altLang="ko-KR" sz="2400" dirty="0"/>
          </a:p>
          <a:p>
            <a:r>
              <a:rPr lang="en-US" altLang="ko-KR" sz="2400" dirty="0"/>
              <a:t>  </a:t>
            </a:r>
            <a:r>
              <a:rPr lang="ko-KR" altLang="en-US" sz="2400" dirty="0"/>
              <a:t>기능을 </a:t>
            </a:r>
            <a:r>
              <a:rPr lang="en-US" altLang="ko-KR" sz="2400" dirty="0"/>
              <a:t>[</a:t>
            </a:r>
            <a:r>
              <a:rPr lang="ko-KR" altLang="en-US" sz="2400" dirty="0"/>
              <a:t>이 사이트의 경우 저장 안함</a:t>
            </a:r>
            <a:r>
              <a:rPr lang="en-US" altLang="ko-KR" sz="2400" dirty="0"/>
              <a:t>] </a:t>
            </a:r>
            <a:r>
              <a:rPr lang="ko-KR" altLang="en-US" sz="2400" dirty="0"/>
              <a:t>선택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/>
              <a:t>3. </a:t>
            </a:r>
            <a:r>
              <a:rPr lang="ko-KR" altLang="en-US" sz="2400" dirty="0"/>
              <a:t>반드시 개인정보보호 및 자료 보호를 위하여 </a:t>
            </a:r>
            <a:endParaRPr lang="en-US" altLang="ko-KR" sz="2400" dirty="0"/>
          </a:p>
          <a:p>
            <a:r>
              <a:rPr lang="en-US" altLang="ko-KR" sz="2400" dirty="0"/>
              <a:t>   </a:t>
            </a:r>
            <a:r>
              <a:rPr lang="ko-KR" altLang="en-US" sz="2400" dirty="0"/>
              <a:t>사용이 종료된 후 로그아웃 또는 컴퓨터 종료</a:t>
            </a: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3EADF853-6AEC-4C5B-AE60-FFA7E66E38BB}"/>
              </a:ext>
            </a:extLst>
          </p:cNvPr>
          <p:cNvSpPr/>
          <p:nvPr/>
        </p:nvSpPr>
        <p:spPr>
          <a:xfrm>
            <a:off x="2276032" y="1854354"/>
            <a:ext cx="1018032" cy="9262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2C944D17-D893-4616-8BA6-1F2B0939FF32}"/>
              </a:ext>
            </a:extLst>
          </p:cNvPr>
          <p:cNvCxnSpPr>
            <a:cxnSpLocks/>
          </p:cNvCxnSpPr>
          <p:nvPr/>
        </p:nvCxnSpPr>
        <p:spPr>
          <a:xfrm flipH="1">
            <a:off x="1524000" y="2780641"/>
            <a:ext cx="990600" cy="289625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567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625684-DF6A-4B4A-ABDE-920869C169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EE85532-603D-4D4D-B762-FD3E2ADF41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1C06DD9-166C-484A-ABDC-85391F6B41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8" t="1515" r="8576" b="30808"/>
          <a:stretch/>
        </p:blipFill>
        <p:spPr>
          <a:xfrm>
            <a:off x="0" y="0"/>
            <a:ext cx="10668000" cy="754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5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07AA1B-1DF8-41DF-A285-38C6FFD564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2FD3D96-E09B-4837-9307-F515F6AB5E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FF91AF6D-707B-4B24-BD6F-C056DBE172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0" t="1515" r="8575" b="40909"/>
          <a:stretch/>
        </p:blipFill>
        <p:spPr>
          <a:xfrm>
            <a:off x="-21078" y="-4054"/>
            <a:ext cx="10689077" cy="754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557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E815A6-41AC-4DA5-9270-641A5F4C38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0CD54A8-A51C-4F4C-8B76-756E1F9078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64725C7-7375-4FFE-AAA7-702366F048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" t="2524" r="8581" b="7577"/>
          <a:stretch/>
        </p:blipFill>
        <p:spPr>
          <a:xfrm>
            <a:off x="0" y="0"/>
            <a:ext cx="10668000" cy="754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68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457E21-13B3-4FBA-AB00-8D69B442BB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EEC77BE-4FB9-40AA-953F-A0E7B730DD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6654C7E6-0B0F-4E32-9CCC-6D1ECCE312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7" t="4546" r="9144" b="61110"/>
          <a:stretch/>
        </p:blipFill>
        <p:spPr>
          <a:xfrm>
            <a:off x="0" y="-10538"/>
            <a:ext cx="10668000" cy="7554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635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2F5DA5-C0D5-4494-A066-896F29B5E7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59DCD1F-85EF-44AC-8F69-6617C3503C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5D70DA3-81F4-4212-A7AA-B4B55EC173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9" t="2525" r="10004" b="21717"/>
          <a:stretch/>
        </p:blipFill>
        <p:spPr>
          <a:xfrm>
            <a:off x="0" y="0"/>
            <a:ext cx="10668000" cy="754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30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자주색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83</Words>
  <Application>Microsoft Office PowerPoint</Application>
  <PresentationFormat>사용자 지정</PresentationFormat>
  <Paragraphs>12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Calibri</vt:lpstr>
      <vt:lpstr>Office Theme</vt:lpstr>
      <vt:lpstr>서정대학교 수강신청 메뉴얼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서정대학교 수강신청 방법</dc:title>
  <dc:creator>심홍재</dc:creator>
  <cp:lastModifiedBy>a</cp:lastModifiedBy>
  <cp:revision>7</cp:revision>
  <dcterms:created xsi:type="dcterms:W3CDTF">2025-02-26T07:26:07Z</dcterms:created>
  <dcterms:modified xsi:type="dcterms:W3CDTF">2025-02-26T07:49:44Z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Hwp 2022 12.0.0.3650</vt:lpwstr>
  </property>
  <property fmtid="{D5CDD505-2E9C-101B-9397-08002B2CF9AE}" pid="4" name="LastSaved">
    <vt:filetime>2025-02-26T00:00:00Z</vt:filetime>
  </property>
  <property fmtid="{D5CDD505-2E9C-101B-9397-08002B2CF9AE}" pid="5" name="PDFVersion">
    <vt:lpwstr>1.4</vt:lpwstr>
  </property>
  <property fmtid="{D5CDD505-2E9C-101B-9397-08002B2CF9AE}" pid="6" name="Producer">
    <vt:lpwstr>Hancom PDF 1.3.0.547</vt:lpwstr>
  </property>
</Properties>
</file>