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65" r:id="rId3"/>
    <p:sldId id="266" r:id="rId4"/>
    <p:sldId id="278" r:id="rId5"/>
    <p:sldId id="277" r:id="rId6"/>
    <p:sldId id="267" r:id="rId7"/>
    <p:sldId id="268" r:id="rId8"/>
    <p:sldId id="269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EAC3-3DC4-42C2-B88D-D5B7763EC194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A6B5-98FD-4035-B0F7-99AD3E1DC8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983-531D-4EB2-A4AD-F3D46AD9BE07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B8E-E676-46B1-87A9-B9E549BFD4A3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0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568-93DA-4248-84A7-BF3CF2A90BE5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3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4A6-4761-4C96-9408-D6B805742706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66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381A-A52E-4BA0-B195-C11AC528D7B9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24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7422-C700-4710-A0F8-640BA025D21B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5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A988-DA46-4142-B596-00FE972A760C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9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9CE-4F56-4DEC-BF88-3FCF8CBFD029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0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5B51-D58D-4017-8559-08D9BE49046F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6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FF19-7C88-43E4-9C8E-F5950A7C80FC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EF8A-3B6F-4297-A493-2E43DD7C9E6C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E18A-BA8E-429C-89FE-A2B32B77FDA0}" type="datetime1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55AB-3031-4D67-B7B4-13E240E5B5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26" Type="http://schemas.openxmlformats.org/officeDocument/2006/relationships/image" Target="../media/image32.jpg"/><Relationship Id="rId3" Type="http://schemas.openxmlformats.org/officeDocument/2006/relationships/image" Target="../media/image2.png"/><Relationship Id="rId21" Type="http://schemas.openxmlformats.org/officeDocument/2006/relationships/image" Target="../media/image27.jpg"/><Relationship Id="rId34" Type="http://schemas.openxmlformats.org/officeDocument/2006/relationships/image" Target="../media/image40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g"/><Relationship Id="rId25" Type="http://schemas.openxmlformats.org/officeDocument/2006/relationships/image" Target="../media/image31.jpg"/><Relationship Id="rId33" Type="http://schemas.openxmlformats.org/officeDocument/2006/relationships/image" Target="../media/image39.jpg"/><Relationship Id="rId2" Type="http://schemas.openxmlformats.org/officeDocument/2006/relationships/image" Target="../media/image10.jpg"/><Relationship Id="rId16" Type="http://schemas.openxmlformats.org/officeDocument/2006/relationships/image" Target="../media/image22.jpg"/><Relationship Id="rId20" Type="http://schemas.openxmlformats.org/officeDocument/2006/relationships/image" Target="../media/image26.jpg"/><Relationship Id="rId29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jpg"/><Relationship Id="rId32" Type="http://schemas.openxmlformats.org/officeDocument/2006/relationships/image" Target="../media/image38.jp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jp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31" Type="http://schemas.openxmlformats.org/officeDocument/2006/relationships/image" Target="../media/image37.jp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20.jp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30" Type="http://schemas.openxmlformats.org/officeDocument/2006/relationships/image" Target="../media/image36.jpg"/><Relationship Id="rId35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26" Type="http://schemas.openxmlformats.org/officeDocument/2006/relationships/image" Target="../media/image35.jpg"/><Relationship Id="rId3" Type="http://schemas.openxmlformats.org/officeDocument/2006/relationships/image" Target="../media/image2.png"/><Relationship Id="rId21" Type="http://schemas.openxmlformats.org/officeDocument/2006/relationships/image" Target="../media/image30.jpg"/><Relationship Id="rId34" Type="http://schemas.openxmlformats.org/officeDocument/2006/relationships/image" Target="../media/image17.png"/><Relationship Id="rId7" Type="http://schemas.openxmlformats.org/officeDocument/2006/relationships/image" Target="../media/image13.jpe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5" Type="http://schemas.openxmlformats.org/officeDocument/2006/relationships/image" Target="../media/image34.jpg"/><Relationship Id="rId33" Type="http://schemas.openxmlformats.org/officeDocument/2006/relationships/image" Target="../media/image42.jpg"/><Relationship Id="rId2" Type="http://schemas.openxmlformats.org/officeDocument/2006/relationships/image" Target="../media/image10.jpg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29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0.jpg"/><Relationship Id="rId24" Type="http://schemas.openxmlformats.org/officeDocument/2006/relationships/image" Target="../media/image33.jpg"/><Relationship Id="rId32" Type="http://schemas.openxmlformats.org/officeDocument/2006/relationships/image" Target="../media/image41.jpg"/><Relationship Id="rId5" Type="http://schemas.openxmlformats.org/officeDocument/2006/relationships/image" Target="../media/image11.png"/><Relationship Id="rId15" Type="http://schemas.openxmlformats.org/officeDocument/2006/relationships/image" Target="../media/image24.jpg"/><Relationship Id="rId23" Type="http://schemas.openxmlformats.org/officeDocument/2006/relationships/image" Target="../media/image32.jpg"/><Relationship Id="rId28" Type="http://schemas.openxmlformats.org/officeDocument/2006/relationships/image" Target="../media/image37.jpg"/><Relationship Id="rId36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8.jpg"/><Relationship Id="rId31" Type="http://schemas.openxmlformats.org/officeDocument/2006/relationships/image" Target="../media/image40.jp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23.jpg"/><Relationship Id="rId22" Type="http://schemas.openxmlformats.org/officeDocument/2006/relationships/image" Target="../media/image31.jpg"/><Relationship Id="rId27" Type="http://schemas.openxmlformats.org/officeDocument/2006/relationships/image" Target="../media/image36.jpg"/><Relationship Id="rId30" Type="http://schemas.openxmlformats.org/officeDocument/2006/relationships/image" Target="../media/image39.jpg"/><Relationship Id="rId35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job.or.k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기차터널, 아치이(가) 표시된 사진&#10;&#10;자동 생성된 설명">
            <a:extLst>
              <a:ext uri="{FF2B5EF4-FFF2-40B4-BE49-F238E27FC236}">
                <a16:creationId xmlns:a16="http://schemas.microsoft.com/office/drawing/2014/main" id="{8FEEAD17-B0B0-409C-A98B-C88944D65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0" y="-1"/>
            <a:ext cx="504710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A65B2-7E4D-4A1D-9100-256883CDC609}"/>
              </a:ext>
            </a:extLst>
          </p:cNvPr>
          <p:cNvSpPr txBox="1"/>
          <p:nvPr/>
        </p:nvSpPr>
        <p:spPr>
          <a:xfrm>
            <a:off x="2246328" y="3425489"/>
            <a:ext cx="6516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002060"/>
                </a:solidFill>
              </a:rPr>
              <a:t>개최 안내 및 행사 홍보</a:t>
            </a:r>
            <a:r>
              <a:rPr lang="en-US" altLang="ko-KR" sz="2800" b="1" dirty="0">
                <a:solidFill>
                  <a:srgbClr val="002060"/>
                </a:solidFill>
              </a:rPr>
              <a:t>·</a:t>
            </a:r>
            <a:r>
              <a:rPr lang="ko-KR" altLang="en-US" sz="2800" b="1" dirty="0">
                <a:solidFill>
                  <a:srgbClr val="002060"/>
                </a:solidFill>
              </a:rPr>
              <a:t>구직자 참여 요청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D64F6B2-7422-4F0A-A890-44FC749D8221}"/>
              </a:ext>
            </a:extLst>
          </p:cNvPr>
          <p:cNvCxnSpPr>
            <a:cxnSpLocks/>
          </p:cNvCxnSpPr>
          <p:nvPr/>
        </p:nvCxnSpPr>
        <p:spPr>
          <a:xfrm>
            <a:off x="426298" y="4021578"/>
            <a:ext cx="81702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91A202A-876D-4FA8-8477-98FC64D58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8" y="175641"/>
            <a:ext cx="2012206" cy="664408"/>
          </a:xfrm>
          <a:prstGeom prst="rect">
            <a:avLst/>
          </a:prstGeom>
        </p:spPr>
      </p:pic>
      <p:pic>
        <p:nvPicPr>
          <p:cNvPr id="48" name="그림 47" descr="텍스트이(가) 표시된 사진&#10;&#10;자동 생성된 설명">
            <a:extLst>
              <a:ext uri="{FF2B5EF4-FFF2-40B4-BE49-F238E27FC236}">
                <a16:creationId xmlns:a16="http://schemas.microsoft.com/office/drawing/2014/main" id="{744A133F-E495-4A85-AD95-F2CF5C843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2" b="90095"/>
          <a:stretch/>
        </p:blipFill>
        <p:spPr>
          <a:xfrm>
            <a:off x="5867374" y="178877"/>
            <a:ext cx="2751909" cy="483146"/>
          </a:xfrm>
          <a:prstGeom prst="rect">
            <a:avLst/>
          </a:prstGeom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id="{5F2B4C84-095C-42B6-89F4-FFC5AEC15CAA}"/>
              </a:ext>
            </a:extLst>
          </p:cNvPr>
          <p:cNvGrpSpPr/>
          <p:nvPr/>
        </p:nvGrpSpPr>
        <p:grpSpPr>
          <a:xfrm>
            <a:off x="2127691" y="1076961"/>
            <a:ext cx="6491592" cy="1654615"/>
            <a:chOff x="2789603" y="1611099"/>
            <a:chExt cx="8157071" cy="2079122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6B5EA595-8110-4909-8D2F-0467818E8517}"/>
                </a:ext>
              </a:extLst>
            </p:cNvPr>
            <p:cNvGrpSpPr/>
            <p:nvPr/>
          </p:nvGrpSpPr>
          <p:grpSpPr>
            <a:xfrm>
              <a:off x="2789603" y="1611099"/>
              <a:ext cx="8157071" cy="1428191"/>
              <a:chOff x="3145049" y="1677252"/>
              <a:chExt cx="7828987" cy="1370748"/>
            </a:xfrm>
          </p:grpSpPr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BAA5DCC4-E882-405A-81F0-A682EA32747B}"/>
                  </a:ext>
                </a:extLst>
              </p:cNvPr>
              <p:cNvGrpSpPr/>
              <p:nvPr/>
            </p:nvGrpSpPr>
            <p:grpSpPr>
              <a:xfrm>
                <a:off x="3145049" y="2196992"/>
                <a:ext cx="7801625" cy="851008"/>
                <a:chOff x="959198" y="2072638"/>
                <a:chExt cx="10857706" cy="1184368"/>
              </a:xfrm>
            </p:grpSpPr>
            <p:pic>
              <p:nvPicPr>
                <p:cNvPr id="57" name="그림 56" descr="텍스트이(가) 표시된 사진&#10;&#10;자동 생성된 설명">
                  <a:extLst>
                    <a:ext uri="{FF2B5EF4-FFF2-40B4-BE49-F238E27FC236}">
                      <a16:creationId xmlns:a16="http://schemas.microsoft.com/office/drawing/2014/main" id="{9B91C120-6331-4F18-851B-0249319652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131" b="39809"/>
                <a:stretch/>
              </p:blipFill>
              <p:spPr>
                <a:xfrm>
                  <a:off x="959198" y="2072639"/>
                  <a:ext cx="5267430" cy="1184367"/>
                </a:xfrm>
                <a:prstGeom prst="rect">
                  <a:avLst/>
                </a:prstGeom>
              </p:spPr>
            </p:pic>
            <p:pic>
              <p:nvPicPr>
                <p:cNvPr id="58" name="그림 57" descr="텍스트이(가) 표시된 사진&#10;&#10;자동 생성된 설명">
                  <a:extLst>
                    <a:ext uri="{FF2B5EF4-FFF2-40B4-BE49-F238E27FC236}">
                      <a16:creationId xmlns:a16="http://schemas.microsoft.com/office/drawing/2014/main" id="{6B0443FE-806E-498A-8F32-EEF3445808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9726" b="-1786"/>
                <a:stretch/>
              </p:blipFill>
              <p:spPr>
                <a:xfrm>
                  <a:off x="6549474" y="2072638"/>
                  <a:ext cx="5267430" cy="1184367"/>
                </a:xfrm>
                <a:prstGeom prst="rect">
                  <a:avLst/>
                </a:prstGeom>
              </p:spPr>
            </p:pic>
          </p:grpSp>
          <p:pic>
            <p:nvPicPr>
              <p:cNvPr id="56" name="그림 55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043C1DD0-ECEC-4CEB-B233-0B975B7B74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31" t="-2157" b="81928"/>
              <a:stretch/>
            </p:blipFill>
            <p:spPr>
              <a:xfrm>
                <a:off x="7161850" y="1677252"/>
                <a:ext cx="3812186" cy="511056"/>
              </a:xfrm>
              <a:prstGeom prst="rect">
                <a:avLst/>
              </a:prstGeom>
            </p:spPr>
          </p:pic>
        </p:grp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5E1683F0-9A4E-49AA-AD55-48EC74DC3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6"/>
            <a:stretch/>
          </p:blipFill>
          <p:spPr>
            <a:xfrm>
              <a:off x="3125277" y="3292395"/>
              <a:ext cx="3607759" cy="397826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57835E7F-B09E-413C-93D1-46EAB4ED8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26" b="27100"/>
            <a:stretch/>
          </p:blipFill>
          <p:spPr>
            <a:xfrm>
              <a:off x="6916814" y="3292395"/>
              <a:ext cx="4001352" cy="397826"/>
            </a:xfrm>
            <a:prstGeom prst="rect">
              <a:avLst/>
            </a:prstGeom>
          </p:spPr>
        </p:pic>
      </p:grp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7A9F1E50-FECE-4692-AD2E-2AA22192E8A2}"/>
              </a:ext>
            </a:extLst>
          </p:cNvPr>
          <p:cNvSpPr/>
          <p:nvPr/>
        </p:nvSpPr>
        <p:spPr>
          <a:xfrm>
            <a:off x="839579" y="4206729"/>
            <a:ext cx="3497290" cy="1075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FCBEECD4-1411-4E21-8A0B-2DF7AC262749}"/>
              </a:ext>
            </a:extLst>
          </p:cNvPr>
          <p:cNvSpPr/>
          <p:nvPr/>
        </p:nvSpPr>
        <p:spPr>
          <a:xfrm>
            <a:off x="426298" y="4206729"/>
            <a:ext cx="1075144" cy="10751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1A5C56B2-7EB7-4201-AE45-8352900776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" y="4299265"/>
            <a:ext cx="890071" cy="89007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BCC9779-97FF-414F-BB1C-881883333E49}"/>
              </a:ext>
            </a:extLst>
          </p:cNvPr>
          <p:cNvSpPr txBox="1"/>
          <p:nvPr/>
        </p:nvSpPr>
        <p:spPr>
          <a:xfrm>
            <a:off x="1535017" y="4221080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2060"/>
                </a:solidFill>
              </a:rPr>
              <a:t>온라인 입사지원자</a:t>
            </a:r>
            <a:r>
              <a:rPr lang="en-US" altLang="ko-KR" sz="1400" b="1" dirty="0">
                <a:solidFill>
                  <a:srgbClr val="002060"/>
                </a:solidFill>
              </a:rPr>
              <a:t>, </a:t>
            </a:r>
            <a:r>
              <a:rPr lang="ko-KR" altLang="en-US" sz="1400" b="1" dirty="0">
                <a:solidFill>
                  <a:srgbClr val="002060"/>
                </a:solidFill>
              </a:rPr>
              <a:t>상담 신청자</a:t>
            </a:r>
            <a:endParaRPr lang="en-US" altLang="ko-KR" sz="1400" b="1" dirty="0">
              <a:solidFill>
                <a:srgbClr val="002060"/>
              </a:solidFill>
            </a:endParaRPr>
          </a:p>
          <a:p>
            <a:r>
              <a:rPr lang="ko-KR" altLang="en-US" sz="1400" b="1" dirty="0">
                <a:solidFill>
                  <a:srgbClr val="002060"/>
                </a:solidFill>
              </a:rPr>
              <a:t>대상</a:t>
            </a:r>
            <a:r>
              <a:rPr lang="en-US" altLang="ko-KR" sz="1400" b="1" dirty="0">
                <a:solidFill>
                  <a:srgbClr val="002060"/>
                </a:solidFill>
              </a:rPr>
              <a:t> </a:t>
            </a:r>
            <a:r>
              <a:rPr lang="ko-KR" altLang="en-US" sz="1400" b="1" dirty="0">
                <a:solidFill>
                  <a:srgbClr val="002060"/>
                </a:solidFill>
              </a:rPr>
              <a:t>추첨 사은품 증정</a:t>
            </a:r>
            <a:r>
              <a:rPr lang="en-US" altLang="ko-KR" sz="1400" b="1" dirty="0">
                <a:solidFill>
                  <a:srgbClr val="002060"/>
                </a:solidFill>
              </a:rPr>
              <a:t>!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EE6765-2C14-452E-9613-315AE6E36D8D}"/>
              </a:ext>
            </a:extLst>
          </p:cNvPr>
          <p:cNvSpPr txBox="1"/>
          <p:nvPr/>
        </p:nvSpPr>
        <p:spPr>
          <a:xfrm>
            <a:off x="1525039" y="4677396"/>
            <a:ext cx="24609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온라인 입사지원 및 상담 신청자 대상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행사 종료 후 추첨 사은품 발송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명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사은품은 홈페이지 업데이트 예정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C032A0CC-4AFF-4F8F-88B0-206279EABB78}"/>
              </a:ext>
            </a:extLst>
          </p:cNvPr>
          <p:cNvSpPr/>
          <p:nvPr/>
        </p:nvSpPr>
        <p:spPr>
          <a:xfrm>
            <a:off x="839579" y="5384042"/>
            <a:ext cx="3497290" cy="1075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BAFA1048-E3D3-4117-B84F-E9F1DD72AA10}"/>
              </a:ext>
            </a:extLst>
          </p:cNvPr>
          <p:cNvSpPr/>
          <p:nvPr/>
        </p:nvSpPr>
        <p:spPr>
          <a:xfrm>
            <a:off x="426298" y="5384042"/>
            <a:ext cx="1075144" cy="10751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09D66A-F3E3-4EF2-BC20-A0B2969165DC}"/>
              </a:ext>
            </a:extLst>
          </p:cNvPr>
          <p:cNvSpPr txBox="1"/>
          <p:nvPr/>
        </p:nvSpPr>
        <p:spPr>
          <a:xfrm>
            <a:off x="1535017" y="5398393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2060"/>
                </a:solidFill>
              </a:rPr>
              <a:t>참가 구직자 대상 </a:t>
            </a:r>
          </a:p>
          <a:p>
            <a:r>
              <a:rPr lang="ko-KR" altLang="en-US" sz="1400" b="1" dirty="0">
                <a:solidFill>
                  <a:srgbClr val="002060"/>
                </a:solidFill>
              </a:rPr>
              <a:t>무료 온라인 취업컨설팅 실시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65C599-8FB6-43E4-B6F8-C4F31CC92F19}"/>
              </a:ext>
            </a:extLst>
          </p:cNvPr>
          <p:cNvSpPr txBox="1"/>
          <p:nvPr/>
        </p:nvSpPr>
        <p:spPr>
          <a:xfrm>
            <a:off x="1525039" y="5846000"/>
            <a:ext cx="23647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총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회에 걸친 온라인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Live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취업특강</a:t>
            </a:r>
            <a:endParaRPr lang="en-US" altLang="ko-K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100" dirty="0"/>
              <a:t>취업성공가이드 직무진단컨설팅 및</a:t>
            </a:r>
            <a:endParaRPr lang="en-US" altLang="ko-KR" sz="1100" dirty="0"/>
          </a:p>
          <a:p>
            <a:r>
              <a:rPr lang="en-US" altLang="ko-KR" sz="1100" dirty="0"/>
              <a:t>AI </a:t>
            </a:r>
            <a:r>
              <a:rPr lang="ko-KR" altLang="en-US" sz="1100" dirty="0"/>
              <a:t>일자리 추천 서비스 </a:t>
            </a:r>
            <a:endParaRPr lang="ko-KR" alt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9" name="그림 68" descr="그리기이(가) 표시된 사진&#10;&#10;자동 생성된 설명">
            <a:extLst>
              <a:ext uri="{FF2B5EF4-FFF2-40B4-BE49-F238E27FC236}">
                <a16:creationId xmlns:a16="http://schemas.microsoft.com/office/drawing/2014/main" id="{1F2C2DD5-60AB-4C9F-A7B4-8EB8A3F1A3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4" y="5442118"/>
            <a:ext cx="989825" cy="989825"/>
          </a:xfrm>
          <a:prstGeom prst="rect">
            <a:avLst/>
          </a:prstGeom>
        </p:spPr>
      </p:pic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4780E2C9-2D1E-409C-89B0-01859822C569}"/>
              </a:ext>
            </a:extLst>
          </p:cNvPr>
          <p:cNvSpPr/>
          <p:nvPr/>
        </p:nvSpPr>
        <p:spPr>
          <a:xfrm>
            <a:off x="5098506" y="4206729"/>
            <a:ext cx="3497290" cy="1075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D688DDD5-239E-453A-A238-86DC23111C65}"/>
              </a:ext>
            </a:extLst>
          </p:cNvPr>
          <p:cNvSpPr/>
          <p:nvPr/>
        </p:nvSpPr>
        <p:spPr>
          <a:xfrm>
            <a:off x="4685225" y="4206729"/>
            <a:ext cx="1075144" cy="10751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CC59D0-18BD-4D05-BF55-27950458FF51}"/>
              </a:ext>
            </a:extLst>
          </p:cNvPr>
          <p:cNvSpPr txBox="1"/>
          <p:nvPr/>
        </p:nvSpPr>
        <p:spPr>
          <a:xfrm>
            <a:off x="5793944" y="4221080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2060"/>
                </a:solidFill>
              </a:rPr>
              <a:t>온라인 설문조사 응답자 대상</a:t>
            </a:r>
          </a:p>
          <a:p>
            <a:r>
              <a:rPr lang="ko-KR" altLang="en-US" sz="1400" b="1" dirty="0">
                <a:solidFill>
                  <a:srgbClr val="002060"/>
                </a:solidFill>
              </a:rPr>
              <a:t>선착순 사은품 증정</a:t>
            </a:r>
            <a:r>
              <a:rPr lang="en-US" altLang="ko-KR" sz="14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2D778B-F4BE-4A9D-9901-B63D33F0F7EF}"/>
              </a:ext>
            </a:extLst>
          </p:cNvPr>
          <p:cNvSpPr txBox="1"/>
          <p:nvPr/>
        </p:nvSpPr>
        <p:spPr>
          <a:xfrm>
            <a:off x="5783966" y="4677396"/>
            <a:ext cx="24609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행사 후 온라인 설문조사 응답자 대상</a:t>
            </a:r>
          </a:p>
          <a:p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선착순 </a:t>
            </a:r>
            <a:r>
              <a:rPr lang="ko-KR" altLang="en-US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기프티콘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발송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명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사은품은 홈페이지 업데이트 예정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75" name="사각형: 둥근 모서리 74">
            <a:extLst>
              <a:ext uri="{FF2B5EF4-FFF2-40B4-BE49-F238E27FC236}">
                <a16:creationId xmlns:a16="http://schemas.microsoft.com/office/drawing/2014/main" id="{09393F5A-9B9A-4F9D-B4FB-181E94AE82BF}"/>
              </a:ext>
            </a:extLst>
          </p:cNvPr>
          <p:cNvSpPr/>
          <p:nvPr/>
        </p:nvSpPr>
        <p:spPr>
          <a:xfrm>
            <a:off x="5098506" y="5384042"/>
            <a:ext cx="3497290" cy="1075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3857FCC6-7D2B-43DE-A91E-5D2DE1F58506}"/>
              </a:ext>
            </a:extLst>
          </p:cNvPr>
          <p:cNvSpPr/>
          <p:nvPr/>
        </p:nvSpPr>
        <p:spPr>
          <a:xfrm>
            <a:off x="4685225" y="5384042"/>
            <a:ext cx="1075144" cy="10751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E563AD-8A05-4B49-A4E4-34ECC0DFC51F}"/>
              </a:ext>
            </a:extLst>
          </p:cNvPr>
          <p:cNvSpPr txBox="1"/>
          <p:nvPr/>
        </p:nvSpPr>
        <p:spPr>
          <a:xfrm>
            <a:off x="5793944" y="5398393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002060"/>
                </a:solidFill>
              </a:rPr>
              <a:t>행사 홍보 인증 이벤트</a:t>
            </a:r>
            <a:r>
              <a:rPr lang="en-US" altLang="ko-KR" sz="1400" b="1" dirty="0">
                <a:solidFill>
                  <a:srgbClr val="002060"/>
                </a:solidFill>
              </a:rPr>
              <a:t>!</a:t>
            </a:r>
          </a:p>
          <a:p>
            <a:r>
              <a:rPr lang="en-US" altLang="ko-KR" sz="1400" b="1" dirty="0">
                <a:solidFill>
                  <a:srgbClr val="002060"/>
                </a:solidFill>
              </a:rPr>
              <a:t>(</a:t>
            </a:r>
            <a:r>
              <a:rPr lang="ko-KR" altLang="en-US" sz="1400" b="1" dirty="0" err="1">
                <a:solidFill>
                  <a:srgbClr val="002060"/>
                </a:solidFill>
              </a:rPr>
              <a:t>인증자</a:t>
            </a:r>
            <a:r>
              <a:rPr lang="ko-KR" altLang="en-US" sz="1400" b="1" dirty="0">
                <a:solidFill>
                  <a:srgbClr val="002060"/>
                </a:solidFill>
              </a:rPr>
              <a:t> 모두 사은품 증정</a:t>
            </a:r>
            <a:r>
              <a:rPr lang="en-US" altLang="ko-KR" sz="14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1ACE4D-37A3-453E-8E09-FD31582C7C79}"/>
              </a:ext>
            </a:extLst>
          </p:cNvPr>
          <p:cNvSpPr txBox="1"/>
          <p:nvPr/>
        </p:nvSpPr>
        <p:spPr>
          <a:xfrm>
            <a:off x="5783966" y="5846000"/>
            <a:ext cx="20649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학교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기관 등 청년 및 구직자</a:t>
            </a:r>
          </a:p>
          <a:p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홍보 인증 확인 후 사은품 증정</a:t>
            </a:r>
          </a:p>
          <a:p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약 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15000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원 상당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사은품 미정</a:t>
            </a:r>
            <a:r>
              <a:rPr lang="en-US" altLang="ko-K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444260BB-5DB1-4F91-A9F5-5EA9B3F50C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21" y="4254773"/>
            <a:ext cx="989226" cy="979053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568AFF60-6088-45D9-9CA2-4B5067B5A21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20601" r="21295" b="25828"/>
          <a:stretch/>
        </p:blipFill>
        <p:spPr>
          <a:xfrm>
            <a:off x="4779486" y="5490663"/>
            <a:ext cx="897014" cy="8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8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EFEC29-3FE1-4DA6-A01C-FA75F672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CC6CA0-8C33-4FDA-AD9E-D3C3838A53BB}"/>
              </a:ext>
            </a:extLst>
          </p:cNvPr>
          <p:cNvSpPr txBox="1"/>
          <p:nvPr/>
        </p:nvSpPr>
        <p:spPr>
          <a:xfrm>
            <a:off x="276223" y="901524"/>
            <a:ext cx="853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/>
            <a:r>
              <a:rPr lang="ko-KR" altLang="en-US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해양수산 분야의 일자리 </a:t>
            </a:r>
            <a:r>
              <a:rPr lang="ko-KR" altLang="en-US" b="1" kern="0" dirty="0" err="1">
                <a:solidFill>
                  <a:schemeClr val="accent1"/>
                </a:solidFill>
                <a:latin typeface="한양중고딕"/>
                <a:ea typeface="한양중고딕"/>
              </a:rPr>
              <a:t>미스매칭을</a:t>
            </a:r>
            <a:r>
              <a:rPr lang="ko-KR" altLang="en-US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 해소하기 위하여 </a:t>
            </a:r>
          </a:p>
          <a:p>
            <a:pPr algn="just" fontAlgn="base" latinLnBrk="1"/>
            <a:r>
              <a:rPr lang="ko-KR" altLang="en-US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기업과 구직자 간 만남의 장을 마련하고 </a:t>
            </a:r>
          </a:p>
          <a:p>
            <a:pPr algn="just" fontAlgn="base" latinLnBrk="1"/>
            <a:r>
              <a:rPr lang="ko-KR" altLang="en-US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해양수산 산업 전망 및 관련 유망 직종을 홍보하기 위해 </a:t>
            </a:r>
          </a:p>
          <a:p>
            <a:pPr algn="just" fontAlgn="base" latinLnBrk="1"/>
            <a:r>
              <a:rPr lang="en-US" altLang="ko-KR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'2022 </a:t>
            </a:r>
            <a:r>
              <a:rPr lang="ko-KR" altLang="en-US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해양수산 취업박람회</a:t>
            </a:r>
            <a:r>
              <a:rPr lang="en-US" altLang="ko-KR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'</a:t>
            </a:r>
            <a:r>
              <a:rPr lang="ko-KR" altLang="en-US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를 다음과 같이 합니다</a:t>
            </a:r>
            <a:r>
              <a:rPr lang="en-US" altLang="ko-KR" b="1" kern="0" dirty="0">
                <a:solidFill>
                  <a:schemeClr val="accent1"/>
                </a:solidFill>
                <a:latin typeface="한양중고딕"/>
                <a:ea typeface="한양중고딕"/>
              </a:rPr>
              <a:t>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37E6EF-7256-494F-8102-51F3D6E9D84F}"/>
              </a:ext>
            </a:extLst>
          </p:cNvPr>
          <p:cNvSpPr txBox="1"/>
          <p:nvPr/>
        </p:nvSpPr>
        <p:spPr>
          <a:xfrm>
            <a:off x="172127" y="2216619"/>
            <a:ext cx="88876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1. </a:t>
            </a:r>
            <a:r>
              <a:rPr lang="ko-KR" altLang="en-US" sz="1200" b="1" kern="0" dirty="0">
                <a:solidFill>
                  <a:srgbClr val="000000"/>
                </a:solidFill>
                <a:latin typeface="+mn-ea"/>
              </a:rPr>
              <a:t>행사 개요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행 사 명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2022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해양수산 취업박람회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상반기 온라인 취업박람회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2)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행사기간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2022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6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13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)~24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금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), 2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주간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3)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홈페이지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www.oceanjob.or.kr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4)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주최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주관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해양수산부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대한민국 해군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5)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후     원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부산지방고용노동청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한국해양수산개발원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IBK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기업은행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부산광역시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부산경제진흥원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             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부산테크노파크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부산항만공사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한국산업인력공단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한국장학재단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전국해양학교수협의회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6)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참가 대상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해양수산 기업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공기업 포함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및 관련기관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해양수산 분야 구직희망자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endParaRPr lang="en-US" altLang="ko-KR" sz="1200" b="1" kern="0" spc="-40" dirty="0">
              <a:solidFill>
                <a:srgbClr val="000000"/>
              </a:solidFill>
              <a:latin typeface="+mn-ea"/>
            </a:endParaRP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kern="0" spc="-40" dirty="0">
                <a:solidFill>
                  <a:srgbClr val="000000"/>
                </a:solidFill>
                <a:latin typeface="+mn-ea"/>
              </a:rPr>
              <a:t>2. </a:t>
            </a:r>
            <a:r>
              <a:rPr lang="ko-KR" altLang="en-US" sz="1200" b="1" kern="0" spc="-40" dirty="0">
                <a:solidFill>
                  <a:srgbClr val="000000"/>
                </a:solidFill>
                <a:latin typeface="+mn-ea"/>
              </a:rPr>
              <a:t>행사 구성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1)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행사  안내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행사 소개 및  지난 행사 안내 등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2)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채용관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온라인 입사지원 및 화상면접 시스템을 통해 참가기업과 구직자 간 채용 면접 진행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3)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채용상담관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공채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수시모집 등 화상 채용 상담 진행 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4)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채용설명회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Zoom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프로그램을 이용한 온라인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Live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채용설명회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5)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취업특강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Zoom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프로그램을 이용한 온라인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Live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취업특강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6)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취업컨설팅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각종 온라인기반 취업 검사 서비스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7) </a:t>
            </a:r>
            <a:r>
              <a:rPr lang="ko-KR" altLang="en-US" sz="1200" kern="0" spc="-40" dirty="0" err="1">
                <a:solidFill>
                  <a:srgbClr val="000000"/>
                </a:solidFill>
                <a:latin typeface="+mn-ea"/>
              </a:rPr>
              <a:t>동영상컨텐츠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참가기업 홍보 영상 및 동영상 취업 컨텐츠</a:t>
            </a:r>
          </a:p>
          <a:p>
            <a:pPr marL="12700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8)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이벤트 </a:t>
            </a:r>
            <a:r>
              <a:rPr lang="en-US" altLang="ko-KR" sz="1200" kern="0" spc="-4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spc="-40" dirty="0">
                <a:solidFill>
                  <a:srgbClr val="000000"/>
                </a:solidFill>
                <a:latin typeface="+mn-ea"/>
              </a:rPr>
              <a:t>온라인 취업박람회 참가 구직자 및 기업 이벤트 소개</a:t>
            </a:r>
            <a:endParaRPr lang="en-US" altLang="ko-KR" sz="1200" kern="0" spc="-4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2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56" name="사각형: 둥근 위쪽 모서리 55">
            <a:extLst>
              <a:ext uri="{FF2B5EF4-FFF2-40B4-BE49-F238E27FC236}">
                <a16:creationId xmlns:a16="http://schemas.microsoft.com/office/drawing/2014/main" id="{E54DD530-C8AD-4BF7-917F-B276AB81AA7A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7536A6CE-1429-431E-BF28-0BF7A7DF0FAB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766520CD-886D-4F9B-A495-C3792B311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B61D3637-BAE7-49A4-B429-6A9765A69638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79401A8-3F2A-4140-802A-6C566108A5AA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23" name="그림 22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333DCC9B-2F0B-4EF7-9F61-79CCB7A461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24" name="그림 23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E573F6CD-893D-46D8-9745-2CCBADA4F5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22" name="그림 21" descr="텍스트이(가) 표시된 사진&#10;&#10;자동 생성된 설명">
              <a:extLst>
                <a:ext uri="{FF2B5EF4-FFF2-40B4-BE49-F238E27FC236}">
                  <a16:creationId xmlns:a16="http://schemas.microsoft.com/office/drawing/2014/main" id="{1DBC748B-074F-4C14-BA9E-963872146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2B0B2A1-6B4C-4F38-892B-C460D350BA77}"/>
              </a:ext>
            </a:extLst>
          </p:cNvPr>
          <p:cNvSpPr/>
          <p:nvPr/>
        </p:nvSpPr>
        <p:spPr>
          <a:xfrm>
            <a:off x="276223" y="5694737"/>
            <a:ext cx="8016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2060"/>
                </a:solidFill>
              </a:rPr>
              <a:t>※ 하반기 오프라인(현장) 취업박람회 : 2022년 9월 16일(금) 10:00~17:00 / 부산 </a:t>
            </a:r>
            <a:r>
              <a:rPr lang="ko-KR" altLang="en-US" sz="1200" b="1" dirty="0" err="1">
                <a:solidFill>
                  <a:srgbClr val="002060"/>
                </a:solidFill>
              </a:rPr>
              <a:t>벡스코</a:t>
            </a:r>
            <a:r>
              <a:rPr lang="ko-KR" altLang="en-US" sz="1200" b="1" dirty="0">
                <a:solidFill>
                  <a:srgbClr val="002060"/>
                </a:solidFill>
              </a:rPr>
              <a:t> 제2전시장 4EF홀</a:t>
            </a:r>
          </a:p>
        </p:txBody>
      </p:sp>
    </p:spTree>
    <p:extLst>
      <p:ext uri="{BB962C8B-B14F-4D97-AF65-F5344CB8AC3E}">
        <p14:creationId xmlns:p14="http://schemas.microsoft.com/office/powerpoint/2010/main" val="19824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4936A0B-C052-4009-B13D-F45F47A26CCB}"/>
              </a:ext>
            </a:extLst>
          </p:cNvPr>
          <p:cNvSpPr/>
          <p:nvPr/>
        </p:nvSpPr>
        <p:spPr>
          <a:xfrm>
            <a:off x="3399520" y="886986"/>
            <a:ext cx="5563505" cy="36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    해양수산분야 공공기관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공기업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민간기업의 온라인 채용설명회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3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30556"/>
            <a:ext cx="3333750" cy="5215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채용설명회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2025BF9-1CEA-4446-A8BC-AF8546CBE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24" name="사각형: 둥근 위쪽 모서리 23">
            <a:extLst>
              <a:ext uri="{FF2B5EF4-FFF2-40B4-BE49-F238E27FC236}">
                <a16:creationId xmlns:a16="http://schemas.microsoft.com/office/drawing/2014/main" id="{3554BB38-A1A0-43D2-8387-88EA0E2DFFCF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위쪽 모서리 24">
            <a:extLst>
              <a:ext uri="{FF2B5EF4-FFF2-40B4-BE49-F238E27FC236}">
                <a16:creationId xmlns:a16="http://schemas.microsoft.com/office/drawing/2014/main" id="{797ED746-9AEE-4EC4-B1F3-FF3951A17C21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9762494-7681-4287-98BD-2B1D6309B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CF942A04-3314-47A9-87A8-42339AFDF796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FEFA8C5-FDD9-46E7-9D53-3F405CB18981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30" name="그림 29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B0CF988D-1B97-4617-B60A-581801C50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31" name="그림 30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EB4636AD-1078-4E0F-AB42-FBEDF79D5A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29" name="그림 28" descr="텍스트이(가) 표시된 사진&#10;&#10;자동 생성된 설명">
              <a:extLst>
                <a:ext uri="{FF2B5EF4-FFF2-40B4-BE49-F238E27FC236}">
                  <a16:creationId xmlns:a16="http://schemas.microsoft.com/office/drawing/2014/main" id="{1682C503-591A-4195-84E9-615DE40BD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928264D2-751B-4304-91A4-D22C02E537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2120" r="61572" b="55611"/>
          <a:stretch/>
        </p:blipFill>
        <p:spPr>
          <a:xfrm>
            <a:off x="1281742" y="1744130"/>
            <a:ext cx="1221561" cy="294642"/>
          </a:xfrm>
          <a:prstGeom prst="rect">
            <a:avLst/>
          </a:prstGeom>
        </p:spPr>
      </p:pic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6777096-3F1A-434E-89FF-EA30E3209526}"/>
              </a:ext>
            </a:extLst>
          </p:cNvPr>
          <p:cNvSpPr/>
          <p:nvPr/>
        </p:nvSpPr>
        <p:spPr>
          <a:xfrm>
            <a:off x="191673" y="1750434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14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화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35" name="Picture 2" descr="C.I소개 | 기관소개 : 한국어촌어항공단">
            <a:extLst>
              <a:ext uri="{FF2B5EF4-FFF2-40B4-BE49-F238E27FC236}">
                <a16:creationId xmlns:a16="http://schemas.microsoft.com/office/drawing/2014/main" id="{E65D765A-018A-4C09-9390-B311A330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57" y="1706835"/>
            <a:ext cx="1359929" cy="2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B4A02212-97B5-42D4-924E-595B47595688}"/>
              </a:ext>
            </a:extLst>
          </p:cNvPr>
          <p:cNvSpPr/>
          <p:nvPr/>
        </p:nvSpPr>
        <p:spPr>
          <a:xfrm>
            <a:off x="194437" y="2086630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15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수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37" name="Picture 2" descr="부산항만공사, 중기부 공동투자형 기술개발과제 선정 - 시사오늘(시사ON)">
            <a:extLst>
              <a:ext uri="{FF2B5EF4-FFF2-40B4-BE49-F238E27FC236}">
                <a16:creationId xmlns:a16="http://schemas.microsoft.com/office/drawing/2014/main" id="{470BBD28-86DB-4350-8820-131730FFA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35936" r="781" b="32977"/>
          <a:stretch/>
        </p:blipFill>
        <p:spPr bwMode="auto">
          <a:xfrm>
            <a:off x="1356155" y="2157769"/>
            <a:ext cx="1324095" cy="1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4CC6D84D-650D-4974-AD31-2C5A5AD0B859}"/>
              </a:ext>
            </a:extLst>
          </p:cNvPr>
          <p:cNvSpPr/>
          <p:nvPr/>
        </p:nvSpPr>
        <p:spPr>
          <a:xfrm>
            <a:off x="193389" y="2425236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16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목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39" name="그림 38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2630CB5C-B5CB-4CDD-A097-825264F0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23" y="2425236"/>
            <a:ext cx="916369" cy="302575"/>
          </a:xfrm>
          <a:prstGeom prst="rect">
            <a:avLst/>
          </a:prstGeom>
        </p:spPr>
      </p:pic>
      <p:pic>
        <p:nvPicPr>
          <p:cNvPr id="40" name="Picture 4" descr="인천항만공사 &gt; IPA 소개 &gt; CI 소개">
            <a:extLst>
              <a:ext uri="{FF2B5EF4-FFF2-40B4-BE49-F238E27FC236}">
                <a16:creationId xmlns:a16="http://schemas.microsoft.com/office/drawing/2014/main" id="{BE8B82B1-BF32-466F-B5E1-94A03818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08" y="2469507"/>
            <a:ext cx="1019669" cy="2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현대삼호중공업, 해커 공격받아 전산망 마비… “대부분 복구, 생산 차질 없다” - 뉴스워커">
            <a:extLst>
              <a:ext uri="{FF2B5EF4-FFF2-40B4-BE49-F238E27FC236}">
                <a16:creationId xmlns:a16="http://schemas.microsoft.com/office/drawing/2014/main" id="{36BAC57B-65F2-4F41-BB63-82A54B5B3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5041" r="3851" b="24075"/>
          <a:stretch/>
        </p:blipFill>
        <p:spPr bwMode="auto">
          <a:xfrm>
            <a:off x="1364016" y="2841853"/>
            <a:ext cx="1309580" cy="1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해양환경공단 – 2021 Sea Farm Show 수산양식 박람회">
            <a:extLst>
              <a:ext uri="{FF2B5EF4-FFF2-40B4-BE49-F238E27FC236}">
                <a16:creationId xmlns:a16="http://schemas.microsoft.com/office/drawing/2014/main" id="{C07EB9D0-B9D5-4305-9981-607816E6D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5560" r="8057" b="36495"/>
          <a:stretch/>
        </p:blipFill>
        <p:spPr bwMode="auto">
          <a:xfrm>
            <a:off x="2774074" y="2845280"/>
            <a:ext cx="1481302" cy="1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D5DDFBD3-CD8E-4640-9FD0-C85150FB2359}"/>
              </a:ext>
            </a:extLst>
          </p:cNvPr>
          <p:cNvSpPr/>
          <p:nvPr/>
        </p:nvSpPr>
        <p:spPr>
          <a:xfrm>
            <a:off x="4637222" y="1662643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17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금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44" name="Picture 2" descr="영어자금소요액조사』 통계정보보고서">
            <a:extLst>
              <a:ext uri="{FF2B5EF4-FFF2-40B4-BE49-F238E27FC236}">
                <a16:creationId xmlns:a16="http://schemas.microsoft.com/office/drawing/2014/main" id="{285AFF6A-C8C3-472E-B48B-75AB9563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4" y="1674094"/>
            <a:ext cx="1497515" cy="2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OFFSHORE+ ENERGY KOREA 2022">
            <a:extLst>
              <a:ext uri="{FF2B5EF4-FFF2-40B4-BE49-F238E27FC236}">
                <a16:creationId xmlns:a16="http://schemas.microsoft.com/office/drawing/2014/main" id="{765B0A18-48E6-4511-8F7F-4869B94E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0" y="1678810"/>
            <a:ext cx="1597610" cy="2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386A59D5-9BE4-413F-B3F9-33F9F1652243}"/>
              </a:ext>
            </a:extLst>
          </p:cNvPr>
          <p:cNvSpPr/>
          <p:nvPr/>
        </p:nvSpPr>
        <p:spPr>
          <a:xfrm>
            <a:off x="4637222" y="1954728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22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수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47" name="Picture 6" descr="해양수산과학기술진흥원 – 2021 Sea Farm Show 수산양식 박람회">
            <a:extLst>
              <a:ext uri="{FF2B5EF4-FFF2-40B4-BE49-F238E27FC236}">
                <a16:creationId xmlns:a16="http://schemas.microsoft.com/office/drawing/2014/main" id="{3574B197-932C-4F78-BA40-1C0266A9C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7453" r="1738" b="19261"/>
          <a:stretch/>
        </p:blipFill>
        <p:spPr bwMode="auto">
          <a:xfrm>
            <a:off x="5782899" y="1931832"/>
            <a:ext cx="1001212" cy="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D2D8A2BC-3789-43E3-BB22-1E2A288C0E7D}"/>
              </a:ext>
            </a:extLst>
          </p:cNvPr>
          <p:cNvSpPr/>
          <p:nvPr/>
        </p:nvSpPr>
        <p:spPr>
          <a:xfrm>
            <a:off x="3399520" y="3444098"/>
            <a:ext cx="5563505" cy="36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    공공기관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기업의 공채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수시모집 등 화상 채용 상담 진행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D0663917-BBEB-4DEE-B79F-2FD7736C3469}"/>
              </a:ext>
            </a:extLst>
          </p:cNvPr>
          <p:cNvSpPr/>
          <p:nvPr/>
        </p:nvSpPr>
        <p:spPr>
          <a:xfrm>
            <a:off x="180975" y="3287668"/>
            <a:ext cx="3333750" cy="5215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채용상담관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7DBC3C-EE11-4D29-B4EC-43640BA20564}"/>
              </a:ext>
            </a:extLst>
          </p:cNvPr>
          <p:cNvSpPr/>
          <p:nvPr/>
        </p:nvSpPr>
        <p:spPr>
          <a:xfrm>
            <a:off x="180975" y="3846288"/>
            <a:ext cx="767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6.</a:t>
            </a:r>
            <a:r>
              <a:rPr lang="ko-KR" altLang="en-US" sz="1600" dirty="0"/>
              <a:t> </a:t>
            </a:r>
            <a:r>
              <a:rPr lang="en-US" altLang="ko-KR" sz="1600" dirty="0"/>
              <a:t>13.(</a:t>
            </a:r>
            <a:r>
              <a:rPr lang="ko-KR" altLang="en-US" sz="1600" dirty="0"/>
              <a:t>월</a:t>
            </a:r>
            <a:r>
              <a:rPr lang="en-US" altLang="ko-KR" sz="1600" dirty="0"/>
              <a:t>)~24.(</a:t>
            </a:r>
            <a:r>
              <a:rPr lang="ko-KR" altLang="en-US" sz="1600" dirty="0"/>
              <a:t>금</a:t>
            </a:r>
            <a:r>
              <a:rPr lang="en-US" altLang="ko-KR" sz="1600" dirty="0"/>
              <a:t>) 2</a:t>
            </a:r>
            <a:r>
              <a:rPr lang="ko-KR" altLang="en-US" sz="1600" dirty="0"/>
              <a:t>주간 온라인 화상상담 진행</a:t>
            </a:r>
            <a:r>
              <a:rPr lang="en-US" altLang="ko-KR" sz="1200" dirty="0"/>
              <a:t>(</a:t>
            </a:r>
            <a:r>
              <a:rPr lang="ko-KR" altLang="en-US" sz="1200" dirty="0"/>
              <a:t>홈페이지 사전 신청 필요</a:t>
            </a:r>
            <a:r>
              <a:rPr lang="en-US" altLang="ko-KR" sz="1200" dirty="0"/>
              <a:t>) </a:t>
            </a:r>
            <a:endParaRPr lang="ko-KR" altLang="en-US" sz="1600" dirty="0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8A83A66-4256-4E94-BEFD-117224828040}"/>
              </a:ext>
            </a:extLst>
          </p:cNvPr>
          <p:cNvSpPr/>
          <p:nvPr/>
        </p:nvSpPr>
        <p:spPr>
          <a:xfrm>
            <a:off x="157383" y="1289799"/>
            <a:ext cx="767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6.</a:t>
            </a:r>
            <a:r>
              <a:rPr lang="ko-KR" altLang="en-US" sz="1600" dirty="0"/>
              <a:t> </a:t>
            </a:r>
            <a:r>
              <a:rPr lang="en-US" altLang="ko-KR" sz="1600" dirty="0"/>
              <a:t>14.(</a:t>
            </a:r>
            <a:r>
              <a:rPr lang="ko-KR" altLang="en-US" sz="1600" dirty="0"/>
              <a:t>화</a:t>
            </a:r>
            <a:r>
              <a:rPr lang="en-US" altLang="ko-KR" sz="1600" dirty="0"/>
              <a:t>)~17.(</a:t>
            </a:r>
            <a:r>
              <a:rPr lang="ko-KR" altLang="en-US" sz="1600" dirty="0"/>
              <a:t>금</a:t>
            </a:r>
            <a:r>
              <a:rPr lang="en-US" altLang="ko-KR" sz="1600" dirty="0"/>
              <a:t>), 22(</a:t>
            </a:r>
            <a:r>
              <a:rPr lang="ko-KR" altLang="en-US" sz="1600" dirty="0"/>
              <a:t>수</a:t>
            </a:r>
            <a:r>
              <a:rPr lang="en-US" altLang="ko-KR" sz="1600" dirty="0"/>
              <a:t>), 5</a:t>
            </a:r>
            <a:r>
              <a:rPr lang="ko-KR" altLang="en-US" sz="1600" dirty="0"/>
              <a:t>일간 온라인 </a:t>
            </a:r>
            <a:r>
              <a:rPr lang="en-US" altLang="ko-KR" sz="1600" dirty="0"/>
              <a:t>Live </a:t>
            </a:r>
            <a:r>
              <a:rPr lang="ko-KR" altLang="en-US" sz="1600" dirty="0"/>
              <a:t>채용설명회 진행</a:t>
            </a:r>
            <a:r>
              <a:rPr lang="en-US" altLang="ko-KR" sz="1200" dirty="0"/>
              <a:t>(</a:t>
            </a:r>
            <a:r>
              <a:rPr lang="ko-KR" altLang="en-US" sz="1200" dirty="0"/>
              <a:t>홈페이지 사전 신청 가능</a:t>
            </a:r>
            <a:r>
              <a:rPr lang="en-US" altLang="ko-KR" sz="1200" dirty="0"/>
              <a:t>) </a:t>
            </a:r>
            <a:endParaRPr lang="ko-KR" altLang="en-US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AC0A7EC-857E-457E-BCDC-CDC0CC89F9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6" y="4233366"/>
            <a:ext cx="1114211" cy="417829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621C6C1A-E9E6-4D5C-9FB7-4808AE8A61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59" y="4240630"/>
            <a:ext cx="1114211" cy="4178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A5EE712-6580-4040-B641-929FB03A4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6" y="4683140"/>
            <a:ext cx="1114211" cy="41782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4A85618-29CF-4DCF-8B9C-A0DEF1673B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94" y="4239716"/>
            <a:ext cx="1114211" cy="417829"/>
          </a:xfrm>
          <a:prstGeom prst="rect">
            <a:avLst/>
          </a:prstGeom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70E4FFCA-A3B6-4BAF-9A83-715D850A0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79" y="6038069"/>
            <a:ext cx="1114211" cy="417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7D66B0B-BC6C-4D33-8E85-13B13AB878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6" y="5583868"/>
            <a:ext cx="1114211" cy="41782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CA230527-7D42-48D1-A757-4C872F7DFF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4" y="5574770"/>
            <a:ext cx="1114211" cy="41782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64F26409-3F63-4455-BF07-9AC6D5BA515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9" y="4688714"/>
            <a:ext cx="1114211" cy="417829"/>
          </a:xfrm>
          <a:prstGeom prst="rect">
            <a:avLst/>
          </a:prstGeom>
        </p:spPr>
      </p:pic>
      <p:pic>
        <p:nvPicPr>
          <p:cNvPr id="70" name="그림 69" descr="텍스트이(가) 표시된 사진&#10;&#10;자동 생성된 설명">
            <a:extLst>
              <a:ext uri="{FF2B5EF4-FFF2-40B4-BE49-F238E27FC236}">
                <a16:creationId xmlns:a16="http://schemas.microsoft.com/office/drawing/2014/main" id="{4C958DB3-3B96-4C68-8022-D219A28010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42" y="4689490"/>
            <a:ext cx="1114211" cy="417829"/>
          </a:xfrm>
          <a:prstGeom prst="rect">
            <a:avLst/>
          </a:prstGeom>
        </p:spPr>
      </p:pic>
      <p:pic>
        <p:nvPicPr>
          <p:cNvPr id="72" name="그림 71" descr="텍스트이(가) 표시된 사진&#10;&#10;자동 생성된 설명">
            <a:extLst>
              <a:ext uri="{FF2B5EF4-FFF2-40B4-BE49-F238E27FC236}">
                <a16:creationId xmlns:a16="http://schemas.microsoft.com/office/drawing/2014/main" id="{21F27A01-C700-4B6C-8C5D-FC900DB1CC4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47" y="4687795"/>
            <a:ext cx="1114211" cy="417829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256DC5BE-2460-4757-AED8-7277AA7B81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6" y="5137238"/>
            <a:ext cx="1114211" cy="417829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BE38F364-6CD9-48E4-B68A-E34BAC972E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59" y="5138480"/>
            <a:ext cx="1114211" cy="417829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031733D7-B08D-4032-AEF3-6935DCA790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69" y="4687554"/>
            <a:ext cx="1114211" cy="417829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E4D8749C-CD1D-4C66-9A5F-FE147CFD30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15" y="4240957"/>
            <a:ext cx="1114211" cy="417829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F717A8DF-F501-4B62-B03F-A6460911053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2" y="5139415"/>
            <a:ext cx="1114211" cy="417829"/>
          </a:xfrm>
          <a:prstGeom prst="rect">
            <a:avLst/>
          </a:prstGeom>
        </p:spPr>
      </p:pic>
      <p:pic>
        <p:nvPicPr>
          <p:cNvPr id="84" name="그림 83" descr="텍스트이(가) 표시된 사진&#10;&#10;자동 생성된 설명">
            <a:extLst>
              <a:ext uri="{FF2B5EF4-FFF2-40B4-BE49-F238E27FC236}">
                <a16:creationId xmlns:a16="http://schemas.microsoft.com/office/drawing/2014/main" id="{D4EF864E-A126-44FC-8C5A-5EEDA426C3D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36" y="4338673"/>
            <a:ext cx="1187059" cy="22642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A8D66485-9465-47F5-BE37-237CDF7F7D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46" y="5140696"/>
            <a:ext cx="1114211" cy="417829"/>
          </a:xfrm>
          <a:prstGeom prst="rect">
            <a:avLst/>
          </a:prstGeom>
        </p:spPr>
      </p:pic>
      <p:pic>
        <p:nvPicPr>
          <p:cNvPr id="88" name="그림 87" descr="텍스트이(가) 표시된 사진&#10;&#10;자동 생성된 설명">
            <a:extLst>
              <a:ext uri="{FF2B5EF4-FFF2-40B4-BE49-F238E27FC236}">
                <a16:creationId xmlns:a16="http://schemas.microsoft.com/office/drawing/2014/main" id="{7D221725-8CFE-440F-93D1-1BDDD7477BE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5" y="6035437"/>
            <a:ext cx="1114211" cy="417829"/>
          </a:xfrm>
          <a:prstGeom prst="rect">
            <a:avLst/>
          </a:prstGeom>
        </p:spPr>
      </p:pic>
      <p:pic>
        <p:nvPicPr>
          <p:cNvPr id="90" name="그림 89" descr="텍스트이(가) 표시된 사진&#10;&#10;자동 생성된 설명">
            <a:extLst>
              <a:ext uri="{FF2B5EF4-FFF2-40B4-BE49-F238E27FC236}">
                <a16:creationId xmlns:a16="http://schemas.microsoft.com/office/drawing/2014/main" id="{E63CC5BF-6352-4F7F-937D-543CD32DDCD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04" y="5582496"/>
            <a:ext cx="1114211" cy="417829"/>
          </a:xfrm>
          <a:prstGeom prst="rect">
            <a:avLst/>
          </a:prstGeom>
        </p:spPr>
      </p:pic>
      <p:pic>
        <p:nvPicPr>
          <p:cNvPr id="92" name="그림 91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4ABE4245-3CE2-40AC-B9AC-5C8FA7C64E9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69" y="5132800"/>
            <a:ext cx="1114211" cy="417829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9DD49EE6-6A3A-4263-86CD-7BF83C82668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16" y="5583929"/>
            <a:ext cx="1114211" cy="417829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80998586-D3E8-436C-B72F-B7FAED685AC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05" y="5582496"/>
            <a:ext cx="1114211" cy="417829"/>
          </a:xfrm>
          <a:prstGeom prst="rect">
            <a:avLst/>
          </a:prstGeom>
        </p:spPr>
      </p:pic>
      <p:pic>
        <p:nvPicPr>
          <p:cNvPr id="98" name="그림 97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71BADD2F-9530-428C-8C2C-5F8F9DA513F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2" y="6033762"/>
            <a:ext cx="1114211" cy="4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4936A0B-C052-4009-B13D-F45F47A26CCB}"/>
              </a:ext>
            </a:extLst>
          </p:cNvPr>
          <p:cNvSpPr/>
          <p:nvPr/>
        </p:nvSpPr>
        <p:spPr>
          <a:xfrm>
            <a:off x="3399520" y="886986"/>
            <a:ext cx="5563505" cy="36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    해양수산분야 공공기관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공기업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민간기업의 온라인 채용설명회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4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30556"/>
            <a:ext cx="3333750" cy="5215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채용설명회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2025BF9-1CEA-4446-A8BC-AF8546CBE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24" name="사각형: 둥근 위쪽 모서리 23">
            <a:extLst>
              <a:ext uri="{FF2B5EF4-FFF2-40B4-BE49-F238E27FC236}">
                <a16:creationId xmlns:a16="http://schemas.microsoft.com/office/drawing/2014/main" id="{3554BB38-A1A0-43D2-8387-88EA0E2DFFCF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위쪽 모서리 24">
            <a:extLst>
              <a:ext uri="{FF2B5EF4-FFF2-40B4-BE49-F238E27FC236}">
                <a16:creationId xmlns:a16="http://schemas.microsoft.com/office/drawing/2014/main" id="{797ED746-9AEE-4EC4-B1F3-FF3951A17C21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9762494-7681-4287-98BD-2B1D6309B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CF942A04-3314-47A9-87A8-42339AFDF796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FEFA8C5-FDD9-46E7-9D53-3F405CB18981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30" name="그림 29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B0CF988D-1B97-4617-B60A-581801C50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31" name="그림 30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EB4636AD-1078-4E0F-AB42-FBEDF79D5A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29" name="그림 28" descr="텍스트이(가) 표시된 사진&#10;&#10;자동 생성된 설명">
              <a:extLst>
                <a:ext uri="{FF2B5EF4-FFF2-40B4-BE49-F238E27FC236}">
                  <a16:creationId xmlns:a16="http://schemas.microsoft.com/office/drawing/2014/main" id="{1682C503-591A-4195-84E9-615DE40BD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928264D2-751B-4304-91A4-D22C02E537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2120" r="61572" b="55611"/>
          <a:stretch/>
        </p:blipFill>
        <p:spPr>
          <a:xfrm>
            <a:off x="1326130" y="1735445"/>
            <a:ext cx="1221561" cy="294642"/>
          </a:xfrm>
          <a:prstGeom prst="rect">
            <a:avLst/>
          </a:prstGeom>
        </p:spPr>
      </p:pic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6777096-3F1A-434E-89FF-EA30E3209526}"/>
              </a:ext>
            </a:extLst>
          </p:cNvPr>
          <p:cNvSpPr/>
          <p:nvPr/>
        </p:nvSpPr>
        <p:spPr>
          <a:xfrm>
            <a:off x="191673" y="1750434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14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화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35" name="Picture 2" descr="C.I소개 | 기관소개 : 한국어촌어항공단">
            <a:extLst>
              <a:ext uri="{FF2B5EF4-FFF2-40B4-BE49-F238E27FC236}">
                <a16:creationId xmlns:a16="http://schemas.microsoft.com/office/drawing/2014/main" id="{E65D765A-018A-4C09-9390-B311A330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86" y="1708692"/>
            <a:ext cx="1359929" cy="2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B4A02212-97B5-42D4-924E-595B47595688}"/>
              </a:ext>
            </a:extLst>
          </p:cNvPr>
          <p:cNvSpPr/>
          <p:nvPr/>
        </p:nvSpPr>
        <p:spPr>
          <a:xfrm>
            <a:off x="194437" y="2104048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15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수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37" name="Picture 2" descr="부산항만공사, 중기부 공동투자형 기술개발과제 선정 - 시사오늘(시사ON)">
            <a:extLst>
              <a:ext uri="{FF2B5EF4-FFF2-40B4-BE49-F238E27FC236}">
                <a16:creationId xmlns:a16="http://schemas.microsoft.com/office/drawing/2014/main" id="{470BBD28-86DB-4350-8820-131730FFA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35936" r="781" b="32977"/>
          <a:stretch/>
        </p:blipFill>
        <p:spPr bwMode="auto">
          <a:xfrm>
            <a:off x="1311023" y="2164644"/>
            <a:ext cx="1324095" cy="1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4CC6D84D-650D-4974-AD31-2C5A5AD0B859}"/>
              </a:ext>
            </a:extLst>
          </p:cNvPr>
          <p:cNvSpPr/>
          <p:nvPr/>
        </p:nvSpPr>
        <p:spPr>
          <a:xfrm>
            <a:off x="193389" y="2468781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16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목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39" name="그림 38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2630CB5C-B5CB-4CDD-A097-825264F0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71" y="2382191"/>
            <a:ext cx="1192280" cy="393678"/>
          </a:xfrm>
          <a:prstGeom prst="rect">
            <a:avLst/>
          </a:prstGeom>
        </p:spPr>
      </p:pic>
      <p:pic>
        <p:nvPicPr>
          <p:cNvPr id="40" name="Picture 4" descr="인천항만공사 &gt; IPA 소개 &gt; CI 소개">
            <a:extLst>
              <a:ext uri="{FF2B5EF4-FFF2-40B4-BE49-F238E27FC236}">
                <a16:creationId xmlns:a16="http://schemas.microsoft.com/office/drawing/2014/main" id="{BE8B82B1-BF32-466F-B5E1-94A03818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67" y="1746137"/>
            <a:ext cx="1019669" cy="2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현대삼호중공업, 해커 공격받아 전산망 마비… “대부분 복구, 생산 차질 없다” - 뉴스워커">
            <a:extLst>
              <a:ext uri="{FF2B5EF4-FFF2-40B4-BE49-F238E27FC236}">
                <a16:creationId xmlns:a16="http://schemas.microsoft.com/office/drawing/2014/main" id="{36BAC57B-65F2-4F41-BB63-82A54B5B3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5041" r="3851" b="24075"/>
          <a:stretch/>
        </p:blipFill>
        <p:spPr bwMode="auto">
          <a:xfrm>
            <a:off x="2824711" y="2468191"/>
            <a:ext cx="1309580" cy="1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해양환경공단 – 2021 Sea Farm Show 수산양식 박람회">
            <a:extLst>
              <a:ext uri="{FF2B5EF4-FFF2-40B4-BE49-F238E27FC236}">
                <a16:creationId xmlns:a16="http://schemas.microsoft.com/office/drawing/2014/main" id="{C07EB9D0-B9D5-4305-9981-607816E6D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5560" r="8057" b="36495"/>
          <a:stretch/>
        </p:blipFill>
        <p:spPr bwMode="auto">
          <a:xfrm>
            <a:off x="4412465" y="2443975"/>
            <a:ext cx="1481302" cy="1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D2D8A2BC-3789-43E3-BB22-1E2A288C0E7D}"/>
              </a:ext>
            </a:extLst>
          </p:cNvPr>
          <p:cNvSpPr/>
          <p:nvPr/>
        </p:nvSpPr>
        <p:spPr>
          <a:xfrm>
            <a:off x="3399520" y="3444098"/>
            <a:ext cx="5563505" cy="36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    공공기관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기업의 공채</a:t>
            </a:r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200" dirty="0">
                <a:solidFill>
                  <a:schemeClr val="tx1"/>
                </a:solidFill>
              </a:rPr>
              <a:t>수시모집 등 화상 채용 상담 진행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D0663917-BBEB-4DEE-B79F-2FD7736C3469}"/>
              </a:ext>
            </a:extLst>
          </p:cNvPr>
          <p:cNvSpPr/>
          <p:nvPr/>
        </p:nvSpPr>
        <p:spPr>
          <a:xfrm>
            <a:off x="180975" y="3287668"/>
            <a:ext cx="3333750" cy="5215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채용상담관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57DBC3C-EE11-4D29-B4EC-43640BA20564}"/>
              </a:ext>
            </a:extLst>
          </p:cNvPr>
          <p:cNvSpPr/>
          <p:nvPr/>
        </p:nvSpPr>
        <p:spPr>
          <a:xfrm>
            <a:off x="180975" y="3846288"/>
            <a:ext cx="767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6.</a:t>
            </a:r>
            <a:r>
              <a:rPr lang="ko-KR" altLang="en-US" sz="1600" dirty="0"/>
              <a:t> </a:t>
            </a:r>
            <a:r>
              <a:rPr lang="en-US" altLang="ko-KR" sz="1600" dirty="0"/>
              <a:t>13.(</a:t>
            </a:r>
            <a:r>
              <a:rPr lang="ko-KR" altLang="en-US" sz="1600" dirty="0"/>
              <a:t>월</a:t>
            </a:r>
            <a:r>
              <a:rPr lang="en-US" altLang="ko-KR" sz="1600" dirty="0"/>
              <a:t>)~24.(</a:t>
            </a:r>
            <a:r>
              <a:rPr lang="ko-KR" altLang="en-US" sz="1600" dirty="0"/>
              <a:t>금</a:t>
            </a:r>
            <a:r>
              <a:rPr lang="en-US" altLang="ko-KR" sz="1600" dirty="0"/>
              <a:t>) 2</a:t>
            </a:r>
            <a:r>
              <a:rPr lang="ko-KR" altLang="en-US" sz="1600" dirty="0"/>
              <a:t>주간 온라인 화상상담 진행</a:t>
            </a:r>
            <a:r>
              <a:rPr lang="en-US" altLang="ko-KR" sz="1200" dirty="0"/>
              <a:t>(</a:t>
            </a:r>
            <a:r>
              <a:rPr lang="ko-KR" altLang="en-US" sz="1200" dirty="0"/>
              <a:t>홈페이지 사전 신청 필요</a:t>
            </a:r>
            <a:r>
              <a:rPr lang="en-US" altLang="ko-KR" sz="1200" dirty="0"/>
              <a:t>) </a:t>
            </a:r>
            <a:endParaRPr lang="ko-KR" altLang="en-US" sz="1600" dirty="0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8A83A66-4256-4E94-BEFD-117224828040}"/>
              </a:ext>
            </a:extLst>
          </p:cNvPr>
          <p:cNvSpPr/>
          <p:nvPr/>
        </p:nvSpPr>
        <p:spPr>
          <a:xfrm>
            <a:off x="157383" y="1289799"/>
            <a:ext cx="767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6.</a:t>
            </a:r>
            <a:r>
              <a:rPr lang="ko-KR" altLang="en-US" sz="1600" dirty="0"/>
              <a:t> </a:t>
            </a:r>
            <a:r>
              <a:rPr lang="en-US" altLang="ko-KR" sz="1600" dirty="0"/>
              <a:t>14.(</a:t>
            </a:r>
            <a:r>
              <a:rPr lang="ko-KR" altLang="en-US" sz="1600" dirty="0"/>
              <a:t>화</a:t>
            </a:r>
            <a:r>
              <a:rPr lang="en-US" altLang="ko-KR" sz="1600" dirty="0"/>
              <a:t>)~17.(</a:t>
            </a:r>
            <a:r>
              <a:rPr lang="ko-KR" altLang="en-US" sz="1600" dirty="0"/>
              <a:t>금</a:t>
            </a:r>
            <a:r>
              <a:rPr lang="en-US" altLang="ko-KR" sz="1600" dirty="0"/>
              <a:t>), 22(</a:t>
            </a:r>
            <a:r>
              <a:rPr lang="ko-KR" altLang="en-US" sz="1600" dirty="0"/>
              <a:t>수</a:t>
            </a:r>
            <a:r>
              <a:rPr lang="en-US" altLang="ko-KR" sz="1600" dirty="0"/>
              <a:t>), 5</a:t>
            </a:r>
            <a:r>
              <a:rPr lang="ko-KR" altLang="en-US" sz="1600" dirty="0"/>
              <a:t>일간 온라인 </a:t>
            </a:r>
            <a:r>
              <a:rPr lang="en-US" altLang="ko-KR" sz="1600" dirty="0"/>
              <a:t>Live </a:t>
            </a:r>
            <a:r>
              <a:rPr lang="ko-KR" altLang="en-US" sz="1600" dirty="0"/>
              <a:t>채용설명회 진행</a:t>
            </a:r>
            <a:r>
              <a:rPr lang="en-US" altLang="ko-KR" sz="1200" dirty="0"/>
              <a:t>(</a:t>
            </a:r>
            <a:r>
              <a:rPr lang="ko-KR" altLang="en-US" sz="1200" dirty="0"/>
              <a:t>홈페이지 사전 신청 가능</a:t>
            </a:r>
            <a:r>
              <a:rPr lang="en-US" altLang="ko-KR" sz="1200" dirty="0"/>
              <a:t>) </a:t>
            </a:r>
            <a:endParaRPr lang="ko-KR" altLang="en-US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AC0A7EC-857E-457E-BCDC-CDC0CC89F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6" y="4233366"/>
            <a:ext cx="1114211" cy="417829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621C6C1A-E9E6-4D5C-9FB7-4808AE8A61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59" y="4240630"/>
            <a:ext cx="1114211" cy="4178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A5EE712-6580-4040-B641-929FB03A42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6" y="4683140"/>
            <a:ext cx="1114211" cy="41782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4A85618-29CF-4DCF-8B9C-A0DEF1673B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94" y="4239716"/>
            <a:ext cx="1114211" cy="417829"/>
          </a:xfrm>
          <a:prstGeom prst="rect">
            <a:avLst/>
          </a:prstGeom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70E4FFCA-A3B6-4BAF-9A83-715D850A09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79" y="6038069"/>
            <a:ext cx="1114211" cy="417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7D66B0B-BC6C-4D33-8E85-13B13AB878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6" y="5583868"/>
            <a:ext cx="1114211" cy="41782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CA230527-7D42-48D1-A757-4C872F7DFF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4" y="5574770"/>
            <a:ext cx="1114211" cy="41782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64F26409-3F63-4455-BF07-9AC6D5BA51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9" y="4688714"/>
            <a:ext cx="1114211" cy="417829"/>
          </a:xfrm>
          <a:prstGeom prst="rect">
            <a:avLst/>
          </a:prstGeom>
        </p:spPr>
      </p:pic>
      <p:pic>
        <p:nvPicPr>
          <p:cNvPr id="70" name="그림 69" descr="텍스트이(가) 표시된 사진&#10;&#10;자동 생성된 설명">
            <a:extLst>
              <a:ext uri="{FF2B5EF4-FFF2-40B4-BE49-F238E27FC236}">
                <a16:creationId xmlns:a16="http://schemas.microsoft.com/office/drawing/2014/main" id="{4C958DB3-3B96-4C68-8022-D219A28010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42" y="4689490"/>
            <a:ext cx="1114211" cy="417829"/>
          </a:xfrm>
          <a:prstGeom prst="rect">
            <a:avLst/>
          </a:prstGeom>
        </p:spPr>
      </p:pic>
      <p:pic>
        <p:nvPicPr>
          <p:cNvPr id="72" name="그림 71" descr="텍스트이(가) 표시된 사진&#10;&#10;자동 생성된 설명">
            <a:extLst>
              <a:ext uri="{FF2B5EF4-FFF2-40B4-BE49-F238E27FC236}">
                <a16:creationId xmlns:a16="http://schemas.microsoft.com/office/drawing/2014/main" id="{21F27A01-C700-4B6C-8C5D-FC900DB1CC4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47" y="4687795"/>
            <a:ext cx="1114211" cy="417829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256DC5BE-2460-4757-AED8-7277AA7B81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6" y="5137238"/>
            <a:ext cx="1114211" cy="417829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BE38F364-6CD9-48E4-B68A-E34BAC972E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59" y="5138480"/>
            <a:ext cx="1114211" cy="417829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031733D7-B08D-4032-AEF3-6935DCA7908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69" y="4687554"/>
            <a:ext cx="1114211" cy="417829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E4D8749C-CD1D-4C66-9A5F-FE147CFD30E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15" y="4240957"/>
            <a:ext cx="1114211" cy="417829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F717A8DF-F501-4B62-B03F-A646091105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2" y="5139415"/>
            <a:ext cx="1114211" cy="417829"/>
          </a:xfrm>
          <a:prstGeom prst="rect">
            <a:avLst/>
          </a:prstGeom>
        </p:spPr>
      </p:pic>
      <p:pic>
        <p:nvPicPr>
          <p:cNvPr id="84" name="그림 83" descr="텍스트이(가) 표시된 사진&#10;&#10;자동 생성된 설명">
            <a:extLst>
              <a:ext uri="{FF2B5EF4-FFF2-40B4-BE49-F238E27FC236}">
                <a16:creationId xmlns:a16="http://schemas.microsoft.com/office/drawing/2014/main" id="{D4EF864E-A126-44FC-8C5A-5EEDA426C3D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36" y="4338673"/>
            <a:ext cx="1187059" cy="226425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A8D66485-9465-47F5-BE37-237CDF7F7D2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46" y="5140696"/>
            <a:ext cx="1114211" cy="417829"/>
          </a:xfrm>
          <a:prstGeom prst="rect">
            <a:avLst/>
          </a:prstGeom>
        </p:spPr>
      </p:pic>
      <p:pic>
        <p:nvPicPr>
          <p:cNvPr id="88" name="그림 87" descr="텍스트이(가) 표시된 사진&#10;&#10;자동 생성된 설명">
            <a:extLst>
              <a:ext uri="{FF2B5EF4-FFF2-40B4-BE49-F238E27FC236}">
                <a16:creationId xmlns:a16="http://schemas.microsoft.com/office/drawing/2014/main" id="{7D221725-8CFE-440F-93D1-1BDDD7477BE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5" y="6035437"/>
            <a:ext cx="1114211" cy="417829"/>
          </a:xfrm>
          <a:prstGeom prst="rect">
            <a:avLst/>
          </a:prstGeom>
        </p:spPr>
      </p:pic>
      <p:pic>
        <p:nvPicPr>
          <p:cNvPr id="90" name="그림 89" descr="텍스트이(가) 표시된 사진&#10;&#10;자동 생성된 설명">
            <a:extLst>
              <a:ext uri="{FF2B5EF4-FFF2-40B4-BE49-F238E27FC236}">
                <a16:creationId xmlns:a16="http://schemas.microsoft.com/office/drawing/2014/main" id="{E63CC5BF-6352-4F7F-937D-543CD32DDCD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04" y="5582496"/>
            <a:ext cx="1114211" cy="417829"/>
          </a:xfrm>
          <a:prstGeom prst="rect">
            <a:avLst/>
          </a:prstGeom>
        </p:spPr>
      </p:pic>
      <p:pic>
        <p:nvPicPr>
          <p:cNvPr id="92" name="그림 91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4ABE4245-3CE2-40AC-B9AC-5C8FA7C64E9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69" y="5132800"/>
            <a:ext cx="1114211" cy="417829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9DD49EE6-6A3A-4263-86CD-7BF83C82668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16" y="5583929"/>
            <a:ext cx="1114211" cy="417829"/>
          </a:xfrm>
          <a:prstGeom prst="rect">
            <a:avLst/>
          </a:prstGeom>
        </p:spPr>
      </p:pic>
      <p:pic>
        <p:nvPicPr>
          <p:cNvPr id="96" name="그림 95">
            <a:extLst>
              <a:ext uri="{FF2B5EF4-FFF2-40B4-BE49-F238E27FC236}">
                <a16:creationId xmlns:a16="http://schemas.microsoft.com/office/drawing/2014/main" id="{80998586-D3E8-436C-B72F-B7FAED685AC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05" y="5582496"/>
            <a:ext cx="1114211" cy="417829"/>
          </a:xfrm>
          <a:prstGeom prst="rect">
            <a:avLst/>
          </a:prstGeom>
        </p:spPr>
      </p:pic>
      <p:pic>
        <p:nvPicPr>
          <p:cNvPr id="98" name="그림 97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71BADD2F-9530-428C-8C2C-5F8F9DA513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2" y="6033762"/>
            <a:ext cx="1114211" cy="417829"/>
          </a:xfrm>
          <a:prstGeom prst="rect">
            <a:avLst/>
          </a:prstGeom>
        </p:spPr>
      </p:pic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EC5878E4-587C-4DBB-922B-64A2D61B7A78}"/>
              </a:ext>
            </a:extLst>
          </p:cNvPr>
          <p:cNvSpPr/>
          <p:nvPr/>
        </p:nvSpPr>
        <p:spPr>
          <a:xfrm>
            <a:off x="191673" y="2829634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17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금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58" name="Picture 2" descr="영어자금소요액조사』 통계정보보고서">
            <a:extLst>
              <a:ext uri="{FF2B5EF4-FFF2-40B4-BE49-F238E27FC236}">
                <a16:creationId xmlns:a16="http://schemas.microsoft.com/office/drawing/2014/main" id="{59D68E0B-C672-4373-8B9B-73889B28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45" y="2831657"/>
            <a:ext cx="1497515" cy="2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OFFSHORE+ ENERGY KOREA 2022">
            <a:extLst>
              <a:ext uri="{FF2B5EF4-FFF2-40B4-BE49-F238E27FC236}">
                <a16:creationId xmlns:a16="http://schemas.microsoft.com/office/drawing/2014/main" id="{949CFB1C-1CB2-49C5-ADAD-5727AEA3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20" y="2827551"/>
            <a:ext cx="1597610" cy="2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ABAD022F-4002-4F5E-B603-504C7233D1D8}"/>
              </a:ext>
            </a:extLst>
          </p:cNvPr>
          <p:cNvSpPr/>
          <p:nvPr/>
        </p:nvSpPr>
        <p:spPr>
          <a:xfrm>
            <a:off x="4820903" y="2799555"/>
            <a:ext cx="1001212" cy="2357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6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22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수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pic>
        <p:nvPicPr>
          <p:cNvPr id="61" name="Picture 6" descr="해양수산과학기술진흥원 – 2021 Sea Farm Show 수산양식 박람회">
            <a:extLst>
              <a:ext uri="{FF2B5EF4-FFF2-40B4-BE49-F238E27FC236}">
                <a16:creationId xmlns:a16="http://schemas.microsoft.com/office/drawing/2014/main" id="{0563AFBA-7656-47A2-82D6-633FF2B85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7453" r="1738" b="19261"/>
          <a:stretch/>
        </p:blipFill>
        <p:spPr bwMode="auto">
          <a:xfrm>
            <a:off x="5966580" y="2776659"/>
            <a:ext cx="1001212" cy="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B4936A0B-C052-4009-B13D-F45F47A26CCB}"/>
              </a:ext>
            </a:extLst>
          </p:cNvPr>
          <p:cNvSpPr/>
          <p:nvPr/>
        </p:nvSpPr>
        <p:spPr>
          <a:xfrm>
            <a:off x="3399520" y="886986"/>
            <a:ext cx="5563505" cy="36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   해양수산분야 우수 구인기업의 온라인 채용공고 및 입사지원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5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30556"/>
            <a:ext cx="3333750" cy="5215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채용관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2025BF9-1CEA-4446-A8BC-AF8546CBE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24" name="사각형: 둥근 위쪽 모서리 23">
            <a:extLst>
              <a:ext uri="{FF2B5EF4-FFF2-40B4-BE49-F238E27FC236}">
                <a16:creationId xmlns:a16="http://schemas.microsoft.com/office/drawing/2014/main" id="{3554BB38-A1A0-43D2-8387-88EA0E2DFFCF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위쪽 모서리 24">
            <a:extLst>
              <a:ext uri="{FF2B5EF4-FFF2-40B4-BE49-F238E27FC236}">
                <a16:creationId xmlns:a16="http://schemas.microsoft.com/office/drawing/2014/main" id="{797ED746-9AEE-4EC4-B1F3-FF3951A17C21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9762494-7681-4287-98BD-2B1D6309B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CF942A04-3314-47A9-87A8-42339AFDF796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FEFA8C5-FDD9-46E7-9D53-3F405CB18981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30" name="그림 29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B0CF988D-1B97-4617-B60A-581801C50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31" name="그림 30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EB4636AD-1078-4E0F-AB42-FBEDF79D5A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29" name="그림 28" descr="텍스트이(가) 표시된 사진&#10;&#10;자동 생성된 설명">
              <a:extLst>
                <a:ext uri="{FF2B5EF4-FFF2-40B4-BE49-F238E27FC236}">
                  <a16:creationId xmlns:a16="http://schemas.microsoft.com/office/drawing/2014/main" id="{1682C503-591A-4195-84E9-615DE40BD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8A83A66-4256-4E94-BEFD-117224828040}"/>
              </a:ext>
            </a:extLst>
          </p:cNvPr>
          <p:cNvSpPr/>
          <p:nvPr/>
        </p:nvSpPr>
        <p:spPr>
          <a:xfrm>
            <a:off x="157383" y="1289799"/>
            <a:ext cx="7676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/>
              <a:t>해양수산 분야 구인기업 </a:t>
            </a:r>
            <a:r>
              <a:rPr lang="en-US" altLang="ko-KR" sz="1600" dirty="0"/>
              <a:t>30</a:t>
            </a:r>
            <a:r>
              <a:rPr lang="ko-KR" altLang="en-US" sz="1600" dirty="0"/>
              <a:t>여개 사 입사지원 및 화상면접</a:t>
            </a:r>
            <a:r>
              <a:rPr lang="en-US" altLang="ko-KR" sz="1600" dirty="0"/>
              <a:t>·</a:t>
            </a:r>
            <a:r>
              <a:rPr lang="ko-KR" altLang="en-US" sz="1600" dirty="0"/>
              <a:t>방문면접</a:t>
            </a:r>
            <a:endParaRPr lang="en-US" altLang="ko-KR" sz="1600" dirty="0"/>
          </a:p>
          <a:p>
            <a:r>
              <a:rPr lang="ko-KR" altLang="en-US" sz="1600" dirty="0"/>
              <a:t>온라인 입사지원</a:t>
            </a:r>
            <a:r>
              <a:rPr lang="en-US" altLang="ko-KR" sz="1600" dirty="0"/>
              <a:t> : 6.7.(</a:t>
            </a:r>
            <a:r>
              <a:rPr lang="ko-KR" altLang="en-US" sz="1600" dirty="0"/>
              <a:t>화</a:t>
            </a:r>
            <a:r>
              <a:rPr lang="en-US" altLang="ko-KR" sz="1600" dirty="0"/>
              <a:t>) </a:t>
            </a:r>
            <a:r>
              <a:rPr lang="ko-KR" altLang="en-US" sz="1600" dirty="0"/>
              <a:t>부터｜면접 진행 </a:t>
            </a:r>
            <a:r>
              <a:rPr lang="en-US" altLang="ko-KR" sz="1600" dirty="0"/>
              <a:t>: 6.13.(</a:t>
            </a:r>
            <a:r>
              <a:rPr lang="ko-KR" altLang="en-US" sz="1600" dirty="0"/>
              <a:t>월</a:t>
            </a:r>
            <a:r>
              <a:rPr lang="en-US" altLang="ko-KR" sz="1600" dirty="0"/>
              <a:t>)~24.(</a:t>
            </a:r>
            <a:r>
              <a:rPr lang="ko-KR" altLang="en-US" sz="1600" dirty="0"/>
              <a:t>금</a:t>
            </a:r>
            <a:r>
              <a:rPr lang="en-US" altLang="ko-KR" sz="1600" dirty="0"/>
              <a:t>) 2</a:t>
            </a:r>
            <a:r>
              <a:rPr lang="ko-KR" altLang="en-US" sz="1600" dirty="0"/>
              <a:t>주간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F3CCECA-F11E-4B75-8529-BEDC4925F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3" y="1912262"/>
            <a:ext cx="8537577" cy="1014743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914E25DF-227E-46A8-8EDD-6A9F623324A2}"/>
              </a:ext>
            </a:extLst>
          </p:cNvPr>
          <p:cNvSpPr/>
          <p:nvPr/>
        </p:nvSpPr>
        <p:spPr>
          <a:xfrm>
            <a:off x="516449" y="2830148"/>
            <a:ext cx="581939" cy="205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회원가입</a:t>
            </a:r>
            <a:endParaRPr lang="ko-KR" altLang="en-US" sz="1000" b="0" i="0" dirty="0">
              <a:solidFill>
                <a:srgbClr val="333333"/>
              </a:solidFill>
              <a:effectLst/>
              <a:latin typeface="notokr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F5A45A5-92D6-4632-BB06-4ADE5C4F2F38}"/>
              </a:ext>
            </a:extLst>
          </p:cNvPr>
          <p:cNvSpPr/>
          <p:nvPr/>
        </p:nvSpPr>
        <p:spPr>
          <a:xfrm>
            <a:off x="2177547" y="2769193"/>
            <a:ext cx="819956" cy="333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참가기업 </a:t>
            </a:r>
            <a:endParaRPr lang="en-US" altLang="ko-KR" sz="1000" dirty="0">
              <a:solidFill>
                <a:srgbClr val="333333"/>
              </a:solidFill>
              <a:latin typeface="notokr"/>
            </a:endParaRPr>
          </a:p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채용정보 확인</a:t>
            </a:r>
            <a:endParaRPr lang="ko-KR" altLang="en-US" sz="1000" b="0" i="0" dirty="0">
              <a:solidFill>
                <a:srgbClr val="333333"/>
              </a:solidFill>
              <a:effectLst/>
              <a:latin typeface="notokr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698B074-AC2E-498C-A7E7-11B76D33C4F7}"/>
              </a:ext>
            </a:extLst>
          </p:cNvPr>
          <p:cNvSpPr/>
          <p:nvPr/>
        </p:nvSpPr>
        <p:spPr>
          <a:xfrm>
            <a:off x="3818296" y="2801588"/>
            <a:ext cx="1057974" cy="333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이력서 등 지원서류</a:t>
            </a:r>
            <a:endParaRPr lang="en-US" altLang="ko-KR" sz="1000" dirty="0">
              <a:solidFill>
                <a:srgbClr val="333333"/>
              </a:solidFill>
              <a:latin typeface="notokr"/>
            </a:endParaRPr>
          </a:p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준비 </a:t>
            </a:r>
            <a:endParaRPr lang="ko-KR" altLang="en-US" sz="1000" b="0" i="0" dirty="0">
              <a:solidFill>
                <a:srgbClr val="333333"/>
              </a:solidFill>
              <a:effectLst/>
              <a:latin typeface="notokr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3B7C56B-5D52-4077-BA69-840357299039}"/>
              </a:ext>
            </a:extLst>
          </p:cNvPr>
          <p:cNvSpPr/>
          <p:nvPr/>
        </p:nvSpPr>
        <p:spPr>
          <a:xfrm>
            <a:off x="5700764" y="2843513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채용 면접 신청</a:t>
            </a:r>
            <a:endParaRPr lang="ko-KR" altLang="en-US" sz="1000" b="0" i="0" dirty="0">
              <a:solidFill>
                <a:srgbClr val="333333"/>
              </a:solidFill>
              <a:effectLst/>
              <a:latin typeface="notokr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A69BA544-9530-4BAA-A790-68B910484553}"/>
              </a:ext>
            </a:extLst>
          </p:cNvPr>
          <p:cNvSpPr/>
          <p:nvPr/>
        </p:nvSpPr>
        <p:spPr>
          <a:xfrm>
            <a:off x="7676551" y="2808991"/>
            <a:ext cx="951000" cy="333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기업과의 면접</a:t>
            </a:r>
            <a:r>
              <a:rPr lang="en-US" altLang="ko-KR" sz="1000" dirty="0">
                <a:solidFill>
                  <a:srgbClr val="333333"/>
                </a:solidFill>
                <a:latin typeface="notokr"/>
              </a:rPr>
              <a:t> </a:t>
            </a:r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및</a:t>
            </a:r>
            <a:endParaRPr lang="en-US" altLang="ko-KR" sz="1000" dirty="0">
              <a:solidFill>
                <a:srgbClr val="333333"/>
              </a:solidFill>
              <a:latin typeface="notokr"/>
            </a:endParaRPr>
          </a:p>
          <a:p>
            <a:pPr algn="ctr"/>
            <a:r>
              <a:rPr lang="ko-KR" altLang="en-US" sz="1000" dirty="0">
                <a:solidFill>
                  <a:srgbClr val="333333"/>
                </a:solidFill>
                <a:latin typeface="notokr"/>
              </a:rPr>
              <a:t>상담</a:t>
            </a:r>
            <a:r>
              <a:rPr lang="en-US" altLang="ko-KR" sz="1000" dirty="0">
                <a:solidFill>
                  <a:srgbClr val="333333"/>
                </a:solidFill>
                <a:latin typeface="notokr"/>
              </a:rPr>
              <a:t> 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kr"/>
              </a:rPr>
              <a:t>진행</a:t>
            </a: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9EC83BBC-DEF8-41D3-BFFA-0260A8EAFC81}"/>
              </a:ext>
            </a:extLst>
          </p:cNvPr>
          <p:cNvSpPr/>
          <p:nvPr/>
        </p:nvSpPr>
        <p:spPr>
          <a:xfrm>
            <a:off x="3415396" y="3403142"/>
            <a:ext cx="5563505" cy="36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   취업특강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취업컨설팅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취업동영상 등 다양한 취업 컨텐츠 제공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AE6B722C-E941-4ADF-A43B-280FA9E80E9C}"/>
              </a:ext>
            </a:extLst>
          </p:cNvPr>
          <p:cNvSpPr/>
          <p:nvPr/>
        </p:nvSpPr>
        <p:spPr>
          <a:xfrm>
            <a:off x="196851" y="3246712"/>
            <a:ext cx="3333750" cy="5215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취업정보제공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F54FBBC4-1565-4C64-AABB-969A398673FC}"/>
              </a:ext>
            </a:extLst>
          </p:cNvPr>
          <p:cNvGrpSpPr/>
          <p:nvPr/>
        </p:nvGrpSpPr>
        <p:grpSpPr>
          <a:xfrm>
            <a:off x="219029" y="3880609"/>
            <a:ext cx="765052" cy="773314"/>
            <a:chOff x="1196273" y="1488713"/>
            <a:chExt cx="674571" cy="681855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E6D3445D-A969-414A-A20A-61AD3146A271}"/>
                </a:ext>
              </a:extLst>
            </p:cNvPr>
            <p:cNvGrpSpPr/>
            <p:nvPr/>
          </p:nvGrpSpPr>
          <p:grpSpPr>
            <a:xfrm>
              <a:off x="1196273" y="1488715"/>
              <a:ext cx="674571" cy="681853"/>
              <a:chOff x="537193" y="3861947"/>
              <a:chExt cx="604007" cy="610527"/>
            </a:xfrm>
            <a:solidFill>
              <a:srgbClr val="0070C0"/>
            </a:solidFill>
          </p:grpSpPr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6D7A5AA0-B382-4030-8924-2A539235B382}"/>
                  </a:ext>
                </a:extLst>
              </p:cNvPr>
              <p:cNvSpPr/>
              <p:nvPr/>
            </p:nvSpPr>
            <p:spPr>
              <a:xfrm>
                <a:off x="537193" y="3861947"/>
                <a:ext cx="604007" cy="60400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B575F54-4090-40EE-8576-9E63335C47AE}"/>
                  </a:ext>
                </a:extLst>
              </p:cNvPr>
              <p:cNvSpPr txBox="1"/>
              <p:nvPr/>
            </p:nvSpPr>
            <p:spPr>
              <a:xfrm>
                <a:off x="554109" y="4272008"/>
                <a:ext cx="571023" cy="200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050" dirty="0">
                    <a:solidFill>
                      <a:schemeClr val="bg1"/>
                    </a:solidFill>
                  </a:rPr>
                  <a:t>취업특강</a:t>
                </a:r>
              </a:p>
            </p:txBody>
          </p:sp>
        </p:grpSp>
        <p:pic>
          <p:nvPicPr>
            <p:cNvPr id="71" name="Picture 22" descr="강의 - 무료 과학 기술개 아이콘">
              <a:extLst>
                <a:ext uri="{FF2B5EF4-FFF2-40B4-BE49-F238E27FC236}">
                  <a16:creationId xmlns:a16="http://schemas.microsoft.com/office/drawing/2014/main" id="{73EA4C7D-D586-443D-8087-E1D626CDD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066" y="1488713"/>
              <a:ext cx="495911" cy="49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6A88EDA-242B-4699-B035-46D6AA3CA7AC}"/>
              </a:ext>
            </a:extLst>
          </p:cNvPr>
          <p:cNvGrpSpPr/>
          <p:nvPr/>
        </p:nvGrpSpPr>
        <p:grpSpPr>
          <a:xfrm>
            <a:off x="172591" y="4725681"/>
            <a:ext cx="857928" cy="776998"/>
            <a:chOff x="318032" y="2205762"/>
            <a:chExt cx="753089" cy="682048"/>
          </a:xfrm>
        </p:grpSpPr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D56D697B-071D-4B69-8D8B-ACD783D03DDA}"/>
                </a:ext>
              </a:extLst>
            </p:cNvPr>
            <p:cNvGrpSpPr/>
            <p:nvPr/>
          </p:nvGrpSpPr>
          <p:grpSpPr>
            <a:xfrm>
              <a:off x="318032" y="2206955"/>
              <a:ext cx="753089" cy="680855"/>
              <a:chOff x="502464" y="3861947"/>
              <a:chExt cx="674312" cy="609634"/>
            </a:xfrm>
          </p:grpSpPr>
          <p:sp>
            <p:nvSpPr>
              <p:cNvPr id="83" name="사각형: 둥근 모서리 82">
                <a:extLst>
                  <a:ext uri="{FF2B5EF4-FFF2-40B4-BE49-F238E27FC236}">
                    <a16:creationId xmlns:a16="http://schemas.microsoft.com/office/drawing/2014/main" id="{BD79882D-3C02-4FD4-9691-6CF67969CFA1}"/>
                  </a:ext>
                </a:extLst>
              </p:cNvPr>
              <p:cNvSpPr/>
              <p:nvPr/>
            </p:nvSpPr>
            <p:spPr>
              <a:xfrm>
                <a:off x="537193" y="3861947"/>
                <a:ext cx="604007" cy="604007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A24FC32-7509-4089-A109-BC807F404CEB}"/>
                  </a:ext>
                </a:extLst>
              </p:cNvPr>
              <p:cNvSpPr txBox="1"/>
              <p:nvPr/>
            </p:nvSpPr>
            <p:spPr>
              <a:xfrm>
                <a:off x="502464" y="4272009"/>
                <a:ext cx="674312" cy="19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050" dirty="0">
                    <a:solidFill>
                      <a:schemeClr val="bg1"/>
                    </a:solidFill>
                  </a:rPr>
                  <a:t>취업컨설팅</a:t>
                </a:r>
              </a:p>
            </p:txBody>
          </p:sp>
        </p:grpSp>
        <p:pic>
          <p:nvPicPr>
            <p:cNvPr id="81" name="Picture 4" descr="온라인 테스트 모니터 아이콘 벡터 격리된 등고선 기호 그림 검사-보기에 대한 스톡 벡터 아트 및 기타 이미지 - iStock">
              <a:extLst>
                <a:ext uri="{FF2B5EF4-FFF2-40B4-BE49-F238E27FC236}">
                  <a16:creationId xmlns:a16="http://schemas.microsoft.com/office/drawing/2014/main" id="{A8B9F668-9C48-4D2E-BCCB-83F488291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38" y="2205762"/>
              <a:ext cx="523875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59B5A4BE-E2A7-46DF-8979-E35551BD5ACF}"/>
              </a:ext>
            </a:extLst>
          </p:cNvPr>
          <p:cNvGrpSpPr/>
          <p:nvPr/>
        </p:nvGrpSpPr>
        <p:grpSpPr>
          <a:xfrm>
            <a:off x="119943" y="5477159"/>
            <a:ext cx="954107" cy="892750"/>
            <a:chOff x="-16114" y="2818712"/>
            <a:chExt cx="836677" cy="782872"/>
          </a:xfrm>
        </p:grpSpPr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91852797-80FD-4E77-96E7-6607B074ACFD}"/>
                </a:ext>
              </a:extLst>
            </p:cNvPr>
            <p:cNvGrpSpPr/>
            <p:nvPr/>
          </p:nvGrpSpPr>
          <p:grpSpPr>
            <a:xfrm>
              <a:off x="-16114" y="2927013"/>
              <a:ext cx="836677" cy="674571"/>
              <a:chOff x="465040" y="3861947"/>
              <a:chExt cx="749156" cy="604007"/>
            </a:xfrm>
          </p:grpSpPr>
          <p:sp>
            <p:nvSpPr>
              <p:cNvPr id="93" name="사각형: 둥근 모서리 92">
                <a:extLst>
                  <a:ext uri="{FF2B5EF4-FFF2-40B4-BE49-F238E27FC236}">
                    <a16:creationId xmlns:a16="http://schemas.microsoft.com/office/drawing/2014/main" id="{4AE5B6E4-0F54-47D2-BCBE-554C388654FC}"/>
                  </a:ext>
                </a:extLst>
              </p:cNvPr>
              <p:cNvSpPr/>
              <p:nvPr/>
            </p:nvSpPr>
            <p:spPr>
              <a:xfrm>
                <a:off x="537193" y="3861947"/>
                <a:ext cx="604007" cy="604007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BCE2153-1FF5-4030-A9F7-023D5E3F0C26}"/>
                  </a:ext>
                </a:extLst>
              </p:cNvPr>
              <p:cNvSpPr txBox="1"/>
              <p:nvPr/>
            </p:nvSpPr>
            <p:spPr>
              <a:xfrm>
                <a:off x="465040" y="4272010"/>
                <a:ext cx="749156" cy="19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000" dirty="0" err="1">
                    <a:solidFill>
                      <a:schemeClr val="bg1"/>
                    </a:solidFill>
                  </a:rPr>
                  <a:t>동영상컨텐츠</a:t>
                </a:r>
                <a:endParaRPr lang="ko-KR" altLang="en-US" sz="1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1" name="Picture 6" descr="ビデオのアイコン のイラスト素材・ベクタ - . Image 59283626.">
              <a:extLst>
                <a:ext uri="{FF2B5EF4-FFF2-40B4-BE49-F238E27FC236}">
                  <a16:creationId xmlns:a16="http://schemas.microsoft.com/office/drawing/2014/main" id="{E5CE9DD0-831B-46FB-BC03-1504FAEE6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9" y="2818712"/>
              <a:ext cx="674570" cy="6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4844B5E-9A55-498B-9BE3-A17311690998}"/>
              </a:ext>
            </a:extLst>
          </p:cNvPr>
          <p:cNvSpPr txBox="1"/>
          <p:nvPr/>
        </p:nvSpPr>
        <p:spPr>
          <a:xfrm>
            <a:off x="1030519" y="3851302"/>
            <a:ext cx="5925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6.14.(</a:t>
            </a:r>
            <a:r>
              <a:rPr lang="ko-KR" altLang="en-US" sz="1400" dirty="0">
                <a:latin typeface="+mn-ea"/>
              </a:rPr>
              <a:t>화</a:t>
            </a:r>
            <a:r>
              <a:rPr lang="en-US" altLang="ko-KR" sz="1400" dirty="0">
                <a:latin typeface="+mn-ea"/>
              </a:rPr>
              <a:t>) : </a:t>
            </a:r>
            <a:r>
              <a:rPr lang="ko-KR" altLang="en-US" sz="1400" b="1" dirty="0">
                <a:latin typeface="+mn-ea"/>
              </a:rPr>
              <a:t>해운 분야 </a:t>
            </a:r>
            <a:r>
              <a:rPr lang="ko-KR" altLang="en-US" sz="1400" dirty="0">
                <a:latin typeface="+mn-ea"/>
              </a:rPr>
              <a:t>직무특강</a:t>
            </a:r>
            <a:r>
              <a:rPr lang="en-US" altLang="ko-KR" sz="1400" dirty="0">
                <a:latin typeface="+mn-ea"/>
              </a:rPr>
              <a:t> (</a:t>
            </a:r>
            <a:r>
              <a:rPr lang="ko-KR" altLang="en-US" sz="1400" dirty="0">
                <a:latin typeface="+mn-ea"/>
              </a:rPr>
              <a:t>하나로</a:t>
            </a:r>
            <a:r>
              <a:rPr lang="en-US" altLang="ko-KR" sz="1400" dirty="0">
                <a:latin typeface="+mn-ea"/>
              </a:rPr>
              <a:t>TNS </a:t>
            </a:r>
            <a:r>
              <a:rPr lang="ko-KR" altLang="en-US" sz="1400" dirty="0" err="1">
                <a:latin typeface="+mn-ea"/>
              </a:rPr>
              <a:t>김기정</a:t>
            </a:r>
            <a:r>
              <a:rPr lang="ko-KR" altLang="en-US" sz="1400" dirty="0">
                <a:latin typeface="+mn-ea"/>
              </a:rPr>
              <a:t> 팀장</a:t>
            </a:r>
            <a:r>
              <a:rPr lang="en-US" altLang="ko-KR" sz="1400" dirty="0">
                <a:latin typeface="+mn-ea"/>
              </a:rPr>
              <a:t>)</a:t>
            </a:r>
          </a:p>
          <a:p>
            <a:r>
              <a:rPr lang="en-US" altLang="ko-KR" sz="1400" dirty="0">
                <a:latin typeface="+mn-ea"/>
              </a:rPr>
              <a:t>6.15.(</a:t>
            </a:r>
            <a:r>
              <a:rPr lang="ko-KR" altLang="en-US" sz="1400" dirty="0">
                <a:latin typeface="+mn-ea"/>
              </a:rPr>
              <a:t>수</a:t>
            </a:r>
            <a:r>
              <a:rPr lang="en-US" altLang="ko-KR" sz="1400" dirty="0">
                <a:latin typeface="+mn-ea"/>
              </a:rPr>
              <a:t>) : </a:t>
            </a:r>
            <a:r>
              <a:rPr lang="ko-KR" altLang="en-US" sz="1400" b="1" dirty="0">
                <a:latin typeface="+mn-ea"/>
              </a:rPr>
              <a:t>성공 면접 </a:t>
            </a:r>
            <a:r>
              <a:rPr lang="ko-KR" altLang="en-US" sz="1400" dirty="0">
                <a:latin typeface="+mn-ea"/>
              </a:rPr>
              <a:t>대비 취업 특강 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 err="1">
                <a:latin typeface="+mn-ea"/>
              </a:rPr>
              <a:t>최고은</a:t>
            </a:r>
            <a:r>
              <a:rPr lang="ko-KR" altLang="en-US" sz="1400" dirty="0">
                <a:latin typeface="+mn-ea"/>
              </a:rPr>
              <a:t> 컨설턴트</a:t>
            </a:r>
            <a:r>
              <a:rPr lang="en-US" altLang="ko-KR" sz="1400" dirty="0">
                <a:latin typeface="+mn-ea"/>
              </a:rPr>
              <a:t>)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+mn-ea"/>
              </a:rPr>
              <a:t>6.16.(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목</a:t>
            </a:r>
            <a:r>
              <a:rPr lang="en-US" altLang="ko-KR" sz="1400" dirty="0">
                <a:solidFill>
                  <a:srgbClr val="000000"/>
                </a:solidFill>
                <a:latin typeface="+mn-ea"/>
              </a:rPr>
              <a:t>) : </a:t>
            </a:r>
            <a:r>
              <a:rPr lang="ko-KR" altLang="en-US" sz="1400" b="1" dirty="0">
                <a:latin typeface="+mn-ea"/>
              </a:rPr>
              <a:t>조선 분야 </a:t>
            </a:r>
            <a:r>
              <a:rPr lang="ko-KR" altLang="en-US" sz="1400" dirty="0">
                <a:latin typeface="+mn-ea"/>
              </a:rPr>
              <a:t>직무특강 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대우조선해양 </a:t>
            </a:r>
            <a:r>
              <a:rPr lang="ko-KR" altLang="en-US" sz="1400" dirty="0" err="1">
                <a:latin typeface="+mn-ea"/>
              </a:rPr>
              <a:t>양혜성</a:t>
            </a:r>
            <a:r>
              <a:rPr lang="ko-KR" altLang="en-US" sz="1400" dirty="0">
                <a:latin typeface="+mn-ea"/>
              </a:rPr>
              <a:t> 책임</a:t>
            </a:r>
            <a:r>
              <a:rPr lang="en-US" altLang="ko-KR" sz="1400" dirty="0">
                <a:latin typeface="+mn-ea"/>
              </a:rPr>
              <a:t>)</a:t>
            </a:r>
            <a:endParaRPr lang="ko-KR" altLang="en-US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F6CBC4EC-DA81-48EF-95F2-79C9D1C5770E}"/>
              </a:ext>
            </a:extLst>
          </p:cNvPr>
          <p:cNvSpPr/>
          <p:nvPr/>
        </p:nvSpPr>
        <p:spPr>
          <a:xfrm>
            <a:off x="984081" y="4710640"/>
            <a:ext cx="6345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/>
              <a:t>온라인 기반 취업 검사 서비스 </a:t>
            </a:r>
            <a:r>
              <a:rPr lang="en-US" altLang="ko-KR" sz="1400" dirty="0"/>
              <a:t>(</a:t>
            </a:r>
            <a:r>
              <a:rPr lang="ko-KR" altLang="en-US" sz="1400" dirty="0"/>
              <a:t>기업은행 </a:t>
            </a:r>
            <a:r>
              <a:rPr lang="en-US" altLang="ko-KR" sz="1400" dirty="0"/>
              <a:t>I-ONE Job </a:t>
            </a:r>
            <a:r>
              <a:rPr lang="ko-KR" altLang="en-US" sz="1400" dirty="0"/>
              <a:t>제공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78D429A-529B-4591-9EEF-8509A84CE973}"/>
              </a:ext>
            </a:extLst>
          </p:cNvPr>
          <p:cNvSpPr/>
          <p:nvPr/>
        </p:nvSpPr>
        <p:spPr>
          <a:xfrm>
            <a:off x="984081" y="4985203"/>
            <a:ext cx="3798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취업성공 온라인 직무진단컨설팅</a:t>
            </a:r>
            <a:endParaRPr lang="en-US" altLang="ko-KR" sz="1400" dirty="0"/>
          </a:p>
          <a:p>
            <a:r>
              <a:rPr lang="ko-KR" altLang="en-US" sz="1400" dirty="0"/>
              <a:t>온라인 </a:t>
            </a:r>
            <a:r>
              <a:rPr lang="en-US" altLang="ko-KR" sz="1400" dirty="0"/>
              <a:t>AI </a:t>
            </a:r>
            <a:r>
              <a:rPr lang="ko-KR" altLang="en-US" sz="1400" dirty="0"/>
              <a:t>일자리 추천 서비스</a:t>
            </a:r>
            <a:endParaRPr lang="en-US" altLang="ko-KR" sz="1400" dirty="0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C3B333E1-504F-4278-AC3C-3E859C006373}"/>
              </a:ext>
            </a:extLst>
          </p:cNvPr>
          <p:cNvSpPr/>
          <p:nvPr/>
        </p:nvSpPr>
        <p:spPr>
          <a:xfrm>
            <a:off x="981084" y="5590094"/>
            <a:ext cx="6345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/>
              <a:t>언제 어디서나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다양한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취업 정보를 소개하는 동영상 컨텐츠</a:t>
            </a: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859AAFAE-A0C8-4199-97A8-C430150F3623}"/>
              </a:ext>
            </a:extLst>
          </p:cNvPr>
          <p:cNvSpPr/>
          <p:nvPr/>
        </p:nvSpPr>
        <p:spPr>
          <a:xfrm>
            <a:off x="981084" y="5897871"/>
            <a:ext cx="419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면접/취업서류 관련 취업 동영상</a:t>
            </a:r>
            <a:endParaRPr lang="en-US" altLang="ko-KR" sz="1400" dirty="0"/>
          </a:p>
          <a:p>
            <a:r>
              <a:rPr lang="ko-KR" altLang="en-US" sz="1400" dirty="0"/>
              <a:t>취업동향</a:t>
            </a:r>
            <a:r>
              <a:rPr lang="en-US" altLang="ko-KR" sz="1400" dirty="0"/>
              <a:t>/</a:t>
            </a:r>
            <a:r>
              <a:rPr lang="ko-KR" altLang="en-US" sz="1400" dirty="0"/>
              <a:t>취업전략 관련 취업 동영상</a:t>
            </a:r>
          </a:p>
        </p:txBody>
      </p:sp>
    </p:spTree>
    <p:extLst>
      <p:ext uri="{BB962C8B-B14F-4D97-AF65-F5344CB8AC3E}">
        <p14:creationId xmlns:p14="http://schemas.microsoft.com/office/powerpoint/2010/main" val="108711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6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5EC6998-F283-4098-BF99-6B5B7F682DEE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온라인 취업박람회 홍보 요청의 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89A32-C7C0-40C1-87F2-1FEA107B6046}"/>
              </a:ext>
            </a:extLst>
          </p:cNvPr>
          <p:cNvSpPr txBox="1"/>
          <p:nvPr/>
        </p:nvSpPr>
        <p:spPr>
          <a:xfrm>
            <a:off x="180975" y="1236295"/>
            <a:ext cx="89630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1.</a:t>
            </a:r>
            <a:r>
              <a:rPr lang="ko-KR" altLang="en-US" sz="1400" dirty="0">
                <a:latin typeface="+mn-ea"/>
              </a:rPr>
              <a:t> 행사 내용 홈페이지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기관 홈페이지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취업지원센터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 홈페이지 등에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행사 공고 게시글 파일에 제목 및 행사 </a:t>
            </a:r>
            <a:r>
              <a:rPr lang="ko-KR" altLang="en-US" sz="1200" dirty="0" err="1">
                <a:latin typeface="+mn-ea"/>
              </a:rPr>
              <a:t>소개글이</a:t>
            </a:r>
            <a:r>
              <a:rPr lang="ko-KR" altLang="en-US" sz="1200" dirty="0">
                <a:latin typeface="+mn-ea"/>
              </a:rPr>
              <a:t> 있으니 복사하여 붙여넣기로 입력해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www.OceanJob.or.kr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61018-CCBF-4CF9-B4F6-02C014559D94}"/>
              </a:ext>
            </a:extLst>
          </p:cNvPr>
          <p:cNvSpPr txBox="1"/>
          <p:nvPr/>
        </p:nvSpPr>
        <p:spPr>
          <a:xfrm>
            <a:off x="180974" y="3904311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2.</a:t>
            </a:r>
            <a:r>
              <a:rPr lang="ko-KR" altLang="en-US" sz="1400" dirty="0">
                <a:latin typeface="+mn-ea"/>
              </a:rPr>
              <a:t> 행사 내용 블로그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단체 </a:t>
            </a:r>
            <a:r>
              <a:rPr lang="ko-KR" altLang="en-US" sz="1400" dirty="0" err="1">
                <a:latin typeface="+mn-ea"/>
              </a:rPr>
              <a:t>채팅방</a:t>
            </a:r>
            <a:r>
              <a:rPr lang="ko-KR" altLang="en-US" sz="1400" dirty="0">
                <a:latin typeface="+mn-ea"/>
              </a:rPr>
              <a:t> 등 게시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각 기관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단체가 가진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블로그나 단체 채팅방에 홍보해 주시기를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홍보 내용은 바로 위 항목의 자료를 활용해 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www.OceanJob.or.kr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6" name="Picture 4" descr="C:\Users\insaman3\Desktop\이경호\2019 서울 푸드 잡페어 기업파일\Food Job Fair 2019\Food Job Fair 2019-홍보 게시물 캡처\인하대.jpg">
            <a:extLst>
              <a:ext uri="{FF2B5EF4-FFF2-40B4-BE49-F238E27FC236}">
                <a16:creationId xmlns:a16="http://schemas.microsoft.com/office/drawing/2014/main" id="{BDA01691-A245-4FC3-9DCE-DA325C8F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0537" y="1680025"/>
            <a:ext cx="1601177" cy="2547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1C260-C58C-4111-A3BA-7EF1A618671A}"/>
              </a:ext>
            </a:extLst>
          </p:cNvPr>
          <p:cNvSpPr txBox="1"/>
          <p:nvPr/>
        </p:nvSpPr>
        <p:spPr>
          <a:xfrm>
            <a:off x="7134084" y="1208085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취업지원센터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  <p:pic>
        <p:nvPicPr>
          <p:cNvPr id="18" name="그림 17" descr="순천향대 식품영양학과.png">
            <a:extLst>
              <a:ext uri="{FF2B5EF4-FFF2-40B4-BE49-F238E27FC236}">
                <a16:creationId xmlns:a16="http://schemas.microsoft.com/office/drawing/2014/main" id="{7F2972EF-1CF9-4BEC-96CD-C9174A7884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0537" y="4824306"/>
            <a:ext cx="1601176" cy="1622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D6BFC-DCCE-4B31-A5FB-F68188D24A02}"/>
              </a:ext>
            </a:extLst>
          </p:cNvPr>
          <p:cNvSpPr txBox="1"/>
          <p:nvPr/>
        </p:nvSpPr>
        <p:spPr>
          <a:xfrm>
            <a:off x="7294460" y="4352594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/>
              <a:t>단톡방</a:t>
            </a:r>
            <a:r>
              <a:rPr lang="ko-KR" altLang="en-US" sz="1200" dirty="0"/>
              <a:t> 등 </a:t>
            </a:r>
            <a:r>
              <a:rPr lang="en-US" altLang="ko-KR" sz="1200" dirty="0"/>
              <a:t>SNS</a:t>
            </a:r>
          </a:p>
          <a:p>
            <a:pPr algn="ctr"/>
            <a:r>
              <a:rPr lang="ko-KR" altLang="en-US" sz="1200" dirty="0"/>
              <a:t>게시글 등록 캡쳐 예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7FADABE-14CB-4B5B-9DC1-6DF2437F4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31" name="사각형: 둥근 위쪽 모서리 30">
            <a:extLst>
              <a:ext uri="{FF2B5EF4-FFF2-40B4-BE49-F238E27FC236}">
                <a16:creationId xmlns:a16="http://schemas.microsoft.com/office/drawing/2014/main" id="{66D8C039-860A-4CB1-8635-F96EE6AE3209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: 둥근 위쪽 모서리 31">
            <a:extLst>
              <a:ext uri="{FF2B5EF4-FFF2-40B4-BE49-F238E27FC236}">
                <a16:creationId xmlns:a16="http://schemas.microsoft.com/office/drawing/2014/main" id="{1213B7CC-E42C-4830-B189-489ABDC83783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0BBD134D-8B35-416B-ADB1-095CDE68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2802C122-A9B5-4769-BD95-2C81E87DB163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7336C70-C069-433F-9899-F7BAF53691AA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37" name="그림 36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A6228CB1-D967-4D18-AA6A-1D6EF35245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38" name="그림 37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96C3068F-215C-4985-9DDE-5CEC3722F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36" name="그림 35" descr="텍스트이(가) 표시된 사진&#10;&#10;자동 생성된 설명">
              <a:extLst>
                <a:ext uri="{FF2B5EF4-FFF2-40B4-BE49-F238E27FC236}">
                  <a16:creationId xmlns:a16="http://schemas.microsoft.com/office/drawing/2014/main" id="{5092FEF5-803F-479E-AE33-F7D11ADBE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3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7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0798D-64E3-4ED8-9A95-73E40A6E4A45}"/>
              </a:ext>
            </a:extLst>
          </p:cNvPr>
          <p:cNvSpPr txBox="1"/>
          <p:nvPr/>
        </p:nvSpPr>
        <p:spPr>
          <a:xfrm>
            <a:off x="180975" y="1236295"/>
            <a:ext cx="8963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3.</a:t>
            </a:r>
            <a:r>
              <a:rPr lang="ko-KR" altLang="en-US" sz="1400" dirty="0">
                <a:latin typeface="+mn-ea"/>
              </a:rPr>
              <a:t> 기타 구직자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학생 대상 문자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이메일 발송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재학생 및 기타 구직자 집단에게 문자 또는 이메일 발송이 가능하시면 본 행사 홍보 문자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이메일 발송을 요청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이메일의 경우 행사 공고 게시글 파일의 내용으로 메일을 보내주시면 됩니다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내용 동일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문자의 경우 아래 문구로 발송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문자 또는 이메일 발송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5C2E0-414A-47E3-9F4C-A6F5F165A570}"/>
              </a:ext>
            </a:extLst>
          </p:cNvPr>
          <p:cNvSpPr txBox="1"/>
          <p:nvPr/>
        </p:nvSpPr>
        <p:spPr>
          <a:xfrm>
            <a:off x="180974" y="3904311"/>
            <a:ext cx="8963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ea"/>
              </a:rPr>
              <a:t>4.</a:t>
            </a:r>
            <a:r>
              <a:rPr lang="ko-KR" altLang="en-US" sz="1400" dirty="0">
                <a:latin typeface="+mn-ea"/>
              </a:rPr>
              <a:t> 홈페이지 팝업 배너 </a:t>
            </a:r>
            <a:endParaRPr lang="en-US" altLang="ko-KR" sz="1400" dirty="0">
              <a:latin typeface="+mn-ea"/>
            </a:endParaRPr>
          </a:p>
          <a:p>
            <a:endParaRPr lang="ko-KR" altLang="en-US" sz="14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귀 대학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기관 등의 홈페이지에 팝업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배너 등의 홍보가 가능하신 곳은 연락주시면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직접 필요 사이즈로 제작하여 배너를 송부해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배너 타겟 주소는 다음과 같습니다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행사 홈페이지</a:t>
            </a:r>
            <a:r>
              <a:rPr lang="en-US" altLang="ko-KR" sz="1200" dirty="0">
                <a:latin typeface="+mn-ea"/>
              </a:rPr>
              <a:t>)</a:t>
            </a:r>
          </a:p>
          <a:p>
            <a:r>
              <a:rPr lang="en-US" altLang="ko-KR" sz="1200" dirty="0">
                <a:latin typeface="+mn-ea"/>
              </a:rPr>
              <a:t>   - www.OceanJob.or.kr </a:t>
            </a:r>
          </a:p>
          <a:p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팝업 또는 배너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</a:t>
            </a:r>
            <a:endParaRPr lang="en-US" altLang="ko-KR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마음으로 행사 후 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AAC5C6C-4229-4560-9676-CF7AE5919A89}"/>
              </a:ext>
            </a:extLst>
          </p:cNvPr>
          <p:cNvSpPr/>
          <p:nvPr/>
        </p:nvSpPr>
        <p:spPr>
          <a:xfrm>
            <a:off x="428625" y="2343150"/>
            <a:ext cx="8277225" cy="559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문자 발송 예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해양수산 취업박람회 </a:t>
            </a:r>
            <a:r>
              <a:rPr lang="en-US" altLang="ko-KR" dirty="0">
                <a:solidFill>
                  <a:schemeClr val="tx1"/>
                </a:solidFill>
                <a:latin typeface="+mn-ea"/>
                <a:hlinkClick r:id="rId3"/>
              </a:rPr>
              <a:t>www.OceanJob.or.kr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 13~24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일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Administrator\Desktop\2019 농림축산식품 일자리박람회 온라인 자료 보고\2019 농림축산식품 온라인배너(미흡)\항공일자리포털_배너홍보.png">
            <a:extLst>
              <a:ext uri="{FF2B5EF4-FFF2-40B4-BE49-F238E27FC236}">
                <a16:creationId xmlns:a16="http://schemas.microsoft.com/office/drawing/2014/main" id="{E823417F-390B-48A5-9712-42504E27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51" y="4280118"/>
            <a:ext cx="2443949" cy="1955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224AFC-2144-4F51-985F-0D9B2E148D43}"/>
              </a:ext>
            </a:extLst>
          </p:cNvPr>
          <p:cNvSpPr txBox="1"/>
          <p:nvPr/>
        </p:nvSpPr>
        <p:spPr>
          <a:xfrm>
            <a:off x="6778415" y="3790840"/>
            <a:ext cx="173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기관</a:t>
            </a:r>
            <a:r>
              <a:rPr lang="en-US" altLang="ko-KR" sz="1200" dirty="0"/>
              <a:t>/</a:t>
            </a:r>
            <a:r>
              <a:rPr lang="ko-KR" altLang="en-US" sz="1200" dirty="0"/>
              <a:t>학교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배너</a:t>
            </a:r>
            <a:r>
              <a:rPr lang="en-US" altLang="ko-KR" sz="1200" dirty="0"/>
              <a:t>/</a:t>
            </a:r>
            <a:r>
              <a:rPr lang="ko-KR" altLang="en-US" sz="1200" dirty="0"/>
              <a:t>팝업 등록 캡쳐 예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671D67D-9739-42AD-8417-CC967E62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27" name="사각형: 둥근 위쪽 모서리 26">
            <a:extLst>
              <a:ext uri="{FF2B5EF4-FFF2-40B4-BE49-F238E27FC236}">
                <a16:creationId xmlns:a16="http://schemas.microsoft.com/office/drawing/2014/main" id="{6D1DFDD4-4F68-4AED-B65B-6D891C371CF5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위쪽 모서리 27">
            <a:extLst>
              <a:ext uri="{FF2B5EF4-FFF2-40B4-BE49-F238E27FC236}">
                <a16:creationId xmlns:a16="http://schemas.microsoft.com/office/drawing/2014/main" id="{21E62BF8-0E96-4E1D-A165-BDC87C683259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BFF69FC-31AC-4690-BCE1-674E19BA3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171AC5D8-5DAC-4F29-A173-A211A32ED890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B2383629-97CF-4EBA-825A-22DEBB2EEB7C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34" name="그림 33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77849A08-6303-4AF2-88D7-BE9BE4271A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35" name="그림 34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DFC67601-7B57-4B95-A90E-DE9793974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33" name="그림 32" descr="텍스트이(가) 표시된 사진&#10;&#10;자동 생성된 설명">
              <a:extLst>
                <a:ext uri="{FF2B5EF4-FFF2-40B4-BE49-F238E27FC236}">
                  <a16:creationId xmlns:a16="http://schemas.microsoft.com/office/drawing/2014/main" id="{07F7A0A1-34D9-44F0-934E-57EBBC2CD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30C8A98-340A-4181-8EA2-AC61AC1F2773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온라인 취업박람회 홍보 요청의 건</a:t>
            </a:r>
          </a:p>
        </p:txBody>
      </p:sp>
    </p:spTree>
    <p:extLst>
      <p:ext uri="{BB962C8B-B14F-4D97-AF65-F5344CB8AC3E}">
        <p14:creationId xmlns:p14="http://schemas.microsoft.com/office/powerpoint/2010/main" val="235524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8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E25D79B-06BF-40F5-81C0-35CD469825B7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참가 구직자 사은품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D05F2E6-E5E0-4C55-A515-CE5AC51E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B9B9DF42-D74C-4521-8ABC-6E9B8801A93D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위쪽 모서리 15">
            <a:extLst>
              <a:ext uri="{FF2B5EF4-FFF2-40B4-BE49-F238E27FC236}">
                <a16:creationId xmlns:a16="http://schemas.microsoft.com/office/drawing/2014/main" id="{7212FA36-C0C0-4613-A2A5-0C427D037C41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CD28B31-B524-4D3B-BA23-5DE49CDA8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C6BB7B67-E39A-4A6D-B11B-65F5F7B16776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7308F39-6F6A-4A8C-9AE4-176EDFBE4C90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29" name="그림 28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EF1298B3-70F5-4E83-973E-50C6B48D2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30" name="그림 29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F7D1AFD4-F5EF-426B-8C51-31898037A6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26" name="그림 25" descr="텍스트이(가) 표시된 사진&#10;&#10;자동 생성된 설명">
              <a:extLst>
                <a:ext uri="{FF2B5EF4-FFF2-40B4-BE49-F238E27FC236}">
                  <a16:creationId xmlns:a16="http://schemas.microsoft.com/office/drawing/2014/main" id="{3B73DAD7-403E-4D0D-ABFD-D2A2F36DB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7B2B279-915E-42DE-8162-97589E46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7" y="1300059"/>
            <a:ext cx="1576795" cy="15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F975B2-780D-46A1-9A40-D2D6EE9B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3" y="2758572"/>
            <a:ext cx="1576795" cy="15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B53B22-7458-4226-A1BF-5926E39B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7" y="4335367"/>
            <a:ext cx="1576795" cy="15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DF3C4FC-7DC8-40F9-8CBD-B164D81EF35A}"/>
              </a:ext>
            </a:extLst>
          </p:cNvPr>
          <p:cNvSpPr/>
          <p:nvPr/>
        </p:nvSpPr>
        <p:spPr>
          <a:xfrm>
            <a:off x="1728651" y="1520482"/>
            <a:ext cx="6581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232323"/>
                </a:solidFill>
                <a:latin typeface="ChosunGu"/>
              </a:rPr>
              <a:t>온라인 입사지원자 및 채용상담 신청자 추첨 이벤트 사은품 증정</a:t>
            </a:r>
            <a:r>
              <a:rPr lang="en-US" altLang="ko-KR" b="1" dirty="0">
                <a:solidFill>
                  <a:srgbClr val="232323"/>
                </a:solidFill>
                <a:latin typeface="ChosunGu"/>
              </a:rPr>
              <a:t>!</a:t>
            </a:r>
          </a:p>
          <a:p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온라인 입사지원자 및 채용상담 신청자 대상 추첨을 통한 사은품 증정</a:t>
            </a:r>
            <a:r>
              <a:rPr lang="en-US" altLang="ko-KR" sz="1400" dirty="0">
                <a:solidFill>
                  <a:srgbClr val="232323"/>
                </a:solidFill>
                <a:latin typeface="ChosunGu"/>
              </a:rPr>
              <a:t>! </a:t>
            </a:r>
            <a:r>
              <a:rPr lang="en-US" altLang="ko-KR" sz="1400" dirty="0">
                <a:solidFill>
                  <a:srgbClr val="00AAC3"/>
                </a:solidFill>
                <a:latin typeface="ChosunGu"/>
              </a:rPr>
              <a:t>(</a:t>
            </a:r>
            <a:r>
              <a:rPr lang="ko-KR" altLang="en-US" sz="1400" dirty="0">
                <a:solidFill>
                  <a:srgbClr val="00AAC3"/>
                </a:solidFill>
                <a:latin typeface="ChosunGu"/>
              </a:rPr>
              <a:t>추첨 </a:t>
            </a:r>
            <a:r>
              <a:rPr lang="en-US" altLang="ko-KR" sz="1400" dirty="0">
                <a:solidFill>
                  <a:srgbClr val="00AAC3"/>
                </a:solidFill>
                <a:latin typeface="ChosunGu"/>
              </a:rPr>
              <a:t>10</a:t>
            </a:r>
            <a:r>
              <a:rPr lang="ko-KR" altLang="en-US" sz="1400" dirty="0">
                <a:solidFill>
                  <a:srgbClr val="00AAC3"/>
                </a:solidFill>
                <a:latin typeface="ChosunGu"/>
              </a:rPr>
              <a:t>명</a:t>
            </a:r>
            <a:r>
              <a:rPr lang="en-US" altLang="ko-KR" sz="1400" dirty="0">
                <a:solidFill>
                  <a:srgbClr val="00AAC3"/>
                </a:solidFill>
                <a:latin typeface="ChosunGu"/>
              </a:rPr>
              <a:t>)</a:t>
            </a:r>
            <a:endParaRPr lang="ko-KR" altLang="en-US" sz="1400" dirty="0">
              <a:solidFill>
                <a:srgbClr val="232323"/>
              </a:solidFill>
              <a:latin typeface="ChosunGu"/>
            </a:endParaRPr>
          </a:p>
          <a:p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박람회 기간 동안 온라인 입사지원한 구직자 중 총 </a:t>
            </a:r>
            <a:r>
              <a:rPr lang="en-US" altLang="ko-KR" sz="1400" dirty="0">
                <a:solidFill>
                  <a:srgbClr val="232323"/>
                </a:solidFill>
                <a:latin typeface="ChosunGu"/>
              </a:rPr>
              <a:t>10</a:t>
            </a:r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명을 추첨하여 박람회 종료 사은품을 </a:t>
            </a:r>
            <a:r>
              <a:rPr lang="ko-KR" altLang="en-US" sz="1400" dirty="0" err="1">
                <a:solidFill>
                  <a:srgbClr val="232323"/>
                </a:solidFill>
                <a:latin typeface="ChosunGu"/>
              </a:rPr>
              <a:t>기프티콘으로</a:t>
            </a:r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 보내 드립니다</a:t>
            </a:r>
            <a:endParaRPr lang="ko-KR" altLang="en-US" sz="1400" b="0" i="0" dirty="0">
              <a:solidFill>
                <a:srgbClr val="232323"/>
              </a:solidFill>
              <a:effectLst/>
              <a:latin typeface="ChosunGu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09B970A-05AD-4F49-9371-54F9F131515F}"/>
              </a:ext>
            </a:extLst>
          </p:cNvPr>
          <p:cNvSpPr/>
          <p:nvPr/>
        </p:nvSpPr>
        <p:spPr>
          <a:xfrm>
            <a:off x="1728651" y="2968320"/>
            <a:ext cx="697121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232323"/>
                </a:solidFill>
                <a:latin typeface="ChosunGu"/>
              </a:rPr>
              <a:t>설문조사 응답자 대상 선착순 사은품 증정</a:t>
            </a:r>
            <a:r>
              <a:rPr lang="en-US" altLang="ko-KR" b="1" dirty="0">
                <a:solidFill>
                  <a:srgbClr val="232323"/>
                </a:solidFill>
                <a:latin typeface="ChosunGu"/>
              </a:rPr>
              <a:t>!</a:t>
            </a:r>
          </a:p>
          <a:p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행사 종료 후 온라인 설문조사 응답자 대상 증정</a:t>
            </a:r>
            <a:r>
              <a:rPr lang="en-US" altLang="ko-KR" sz="1400" dirty="0">
                <a:solidFill>
                  <a:srgbClr val="232323"/>
                </a:solidFill>
                <a:latin typeface="ChosunGu"/>
              </a:rPr>
              <a:t>! </a:t>
            </a:r>
            <a:r>
              <a:rPr lang="en-US" altLang="ko-KR" sz="1400" dirty="0">
                <a:solidFill>
                  <a:srgbClr val="00AAC3"/>
                </a:solidFill>
                <a:latin typeface="ChosunGu"/>
              </a:rPr>
              <a:t>(</a:t>
            </a:r>
            <a:r>
              <a:rPr lang="ko-KR" altLang="en-US" sz="1400" dirty="0">
                <a:solidFill>
                  <a:srgbClr val="00AAC3"/>
                </a:solidFill>
                <a:latin typeface="ChosunGu"/>
              </a:rPr>
              <a:t>선착순 </a:t>
            </a:r>
            <a:r>
              <a:rPr lang="en-US" altLang="ko-KR" sz="1400" dirty="0">
                <a:solidFill>
                  <a:srgbClr val="00AAC3"/>
                </a:solidFill>
                <a:latin typeface="ChosunGu"/>
              </a:rPr>
              <a:t>100</a:t>
            </a:r>
            <a:r>
              <a:rPr lang="ko-KR" altLang="en-US" sz="1400" dirty="0">
                <a:solidFill>
                  <a:srgbClr val="00AAC3"/>
                </a:solidFill>
                <a:latin typeface="ChosunGu"/>
              </a:rPr>
              <a:t>명</a:t>
            </a:r>
            <a:r>
              <a:rPr lang="en-US" altLang="ko-KR" sz="1400" dirty="0">
                <a:solidFill>
                  <a:srgbClr val="00AAC3"/>
                </a:solidFill>
                <a:latin typeface="ChosunGu"/>
              </a:rPr>
              <a:t>)</a:t>
            </a:r>
            <a:endParaRPr lang="ko-KR" altLang="en-US" sz="1400" dirty="0">
              <a:solidFill>
                <a:srgbClr val="232323"/>
              </a:solidFill>
              <a:latin typeface="ChosunGu"/>
            </a:endParaRPr>
          </a:p>
          <a:p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온라인 설문조사 응답자 중 선착순 </a:t>
            </a:r>
            <a:r>
              <a:rPr lang="en-US" altLang="ko-KR" sz="1400" dirty="0">
                <a:solidFill>
                  <a:srgbClr val="232323"/>
                </a:solidFill>
                <a:latin typeface="ChosunGu"/>
              </a:rPr>
              <a:t>100</a:t>
            </a:r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명에게 소정의 </a:t>
            </a:r>
            <a:r>
              <a:rPr lang="ko-KR" altLang="en-US" sz="1400" dirty="0" err="1">
                <a:solidFill>
                  <a:srgbClr val="232323"/>
                </a:solidFill>
                <a:latin typeface="ChosunGu"/>
              </a:rPr>
              <a:t>기프티콘을</a:t>
            </a:r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 등록한 핸드폰 번호로 박람회 행사 종료 후 </a:t>
            </a:r>
            <a:r>
              <a:rPr lang="ko-KR" altLang="en-US" sz="1400" dirty="0" err="1">
                <a:solidFill>
                  <a:srgbClr val="232323"/>
                </a:solidFill>
                <a:latin typeface="ChosunGu"/>
              </a:rPr>
              <a:t>보내드립니다</a:t>
            </a:r>
            <a:r>
              <a:rPr lang="en-US" altLang="ko-KR" sz="1400" dirty="0">
                <a:solidFill>
                  <a:srgbClr val="232323"/>
                </a:solidFill>
                <a:latin typeface="ChosunGu"/>
              </a:rPr>
              <a:t>.</a:t>
            </a:r>
          </a:p>
          <a:p>
            <a:r>
              <a:rPr lang="ko-KR" altLang="en-US" sz="1400" dirty="0">
                <a:solidFill>
                  <a:srgbClr val="232323"/>
                </a:solidFill>
                <a:latin typeface="ChosunGu"/>
              </a:rPr>
              <a:t>설문조사 링크는 행사 후 회원가입자 핸드폰으로 동시 발송 됩니다</a:t>
            </a:r>
            <a:r>
              <a:rPr lang="en-US" altLang="ko-KR" sz="1400" dirty="0">
                <a:solidFill>
                  <a:srgbClr val="232323"/>
                </a:solidFill>
                <a:latin typeface="ChosunGu"/>
              </a:rPr>
              <a:t>.</a:t>
            </a:r>
            <a:endParaRPr lang="en-US" altLang="ko-KR" sz="1400" b="0" i="0" dirty="0">
              <a:solidFill>
                <a:srgbClr val="232323"/>
              </a:solidFill>
              <a:effectLst/>
              <a:latin typeface="ChosunGu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147E20B-3721-4FD3-833E-7BFCCEE07AF0}"/>
              </a:ext>
            </a:extLst>
          </p:cNvPr>
          <p:cNvSpPr/>
          <p:nvPr/>
        </p:nvSpPr>
        <p:spPr>
          <a:xfrm>
            <a:off x="1728651" y="4584910"/>
            <a:ext cx="6971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우수질문자 선정 사은품 증정</a:t>
            </a:r>
            <a:r>
              <a:rPr lang="en-US" altLang="ko-KR" b="1" dirty="0"/>
              <a:t>!</a:t>
            </a:r>
          </a:p>
          <a:p>
            <a:r>
              <a:rPr lang="ko-KR" altLang="en-US" sz="1400" dirty="0"/>
              <a:t>채용설명회</a:t>
            </a:r>
            <a:r>
              <a:rPr lang="en-US" altLang="ko-KR" sz="1400" dirty="0"/>
              <a:t>, </a:t>
            </a:r>
            <a:r>
              <a:rPr lang="ko-KR" altLang="en-US" sz="1400" dirty="0"/>
              <a:t>취업 특강 등 사전 신청 시 남겨 주신 설문 중 우수 질문을 채택하여 </a:t>
            </a:r>
            <a:r>
              <a:rPr lang="en-US" altLang="ko-KR" sz="1400" dirty="0"/>
              <a:t>Q&amp;A </a:t>
            </a:r>
            <a:r>
              <a:rPr lang="ko-KR" altLang="en-US" sz="1400" dirty="0"/>
              <a:t>시간에 질의응답을 진행하고 선정된 질문을 남긴 구직자 분에게 소정의 </a:t>
            </a:r>
            <a:r>
              <a:rPr lang="ko-KR" altLang="en-US" sz="1400" dirty="0" err="1"/>
              <a:t>기프티콘을</a:t>
            </a:r>
            <a:r>
              <a:rPr lang="ko-KR" altLang="en-US" sz="1400" dirty="0"/>
              <a:t> 등록한 핸드폰 번호로 박람회 행사 종료 후 보내 드립니다</a:t>
            </a:r>
            <a:r>
              <a:rPr lang="en-US" altLang="ko-K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61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t>9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B5E2F21-C78A-43A0-8B3C-22E3622E29DD}"/>
              </a:ext>
            </a:extLst>
          </p:cNvPr>
          <p:cNvSpPr/>
          <p:nvPr/>
        </p:nvSpPr>
        <p:spPr>
          <a:xfrm>
            <a:off x="180975" y="817706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별도 첨부 파일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C101B-E08D-496A-8184-D889A9C6D813}"/>
              </a:ext>
            </a:extLst>
          </p:cNvPr>
          <p:cNvSpPr txBox="1"/>
          <p:nvPr/>
        </p:nvSpPr>
        <p:spPr>
          <a:xfrm>
            <a:off x="171450" y="1252582"/>
            <a:ext cx="896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/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1.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행사 홍보용 이미지 파일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포스터 등 이미지 파일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algn="just" fontAlgn="base" latinLnBrk="1"/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2.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행사 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홍보글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게첨용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예시 글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복사해서 붙여넣기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!)</a:t>
            </a: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86194A62-871A-4E72-895A-475897E6885B}"/>
              </a:ext>
            </a:extLst>
          </p:cNvPr>
          <p:cNvSpPr/>
          <p:nvPr/>
        </p:nvSpPr>
        <p:spPr>
          <a:xfrm>
            <a:off x="180975" y="2021466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행사 홍보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구직자 참가 관련 문의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CEB24AB-ACB1-45D5-8E64-FF6CBDDE3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689"/>
          </a:xfrm>
          <a:prstGeom prst="rect">
            <a:avLst/>
          </a:prstGeom>
        </p:spPr>
      </p:pic>
      <p:sp>
        <p:nvSpPr>
          <p:cNvPr id="16" name="사각형: 둥근 위쪽 모서리 15">
            <a:extLst>
              <a:ext uri="{FF2B5EF4-FFF2-40B4-BE49-F238E27FC236}">
                <a16:creationId xmlns:a16="http://schemas.microsoft.com/office/drawing/2014/main" id="{183280FE-1C73-41CA-A740-60E4FC095061}"/>
              </a:ext>
            </a:extLst>
          </p:cNvPr>
          <p:cNvSpPr/>
          <p:nvPr/>
        </p:nvSpPr>
        <p:spPr>
          <a:xfrm rot="5400000">
            <a:off x="720302" y="-613009"/>
            <a:ext cx="396589" cy="183719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위쪽 모서리 16">
            <a:extLst>
              <a:ext uri="{FF2B5EF4-FFF2-40B4-BE49-F238E27FC236}">
                <a16:creationId xmlns:a16="http://schemas.microsoft.com/office/drawing/2014/main" id="{E8724AB7-544D-4095-9642-871FB70D9972}"/>
              </a:ext>
            </a:extLst>
          </p:cNvPr>
          <p:cNvSpPr/>
          <p:nvPr/>
        </p:nvSpPr>
        <p:spPr>
          <a:xfrm rot="16200000">
            <a:off x="6932755" y="-1722497"/>
            <a:ext cx="396589" cy="402590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892B12FB-33B3-4E50-8E5D-A6A915AD5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" y="132755"/>
            <a:ext cx="1087793" cy="359177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93D2B9CC-F9C6-424F-907F-9446BB46C97A}"/>
              </a:ext>
            </a:extLst>
          </p:cNvPr>
          <p:cNvGrpSpPr/>
          <p:nvPr/>
        </p:nvGrpSpPr>
        <p:grpSpPr>
          <a:xfrm>
            <a:off x="5231885" y="155860"/>
            <a:ext cx="3747016" cy="269188"/>
            <a:chOff x="-899114" y="2196992"/>
            <a:chExt cx="11845788" cy="851008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892F4B6-18FB-4615-AA8F-16D58E546309}"/>
                </a:ext>
              </a:extLst>
            </p:cNvPr>
            <p:cNvGrpSpPr/>
            <p:nvPr/>
          </p:nvGrpSpPr>
          <p:grpSpPr>
            <a:xfrm>
              <a:off x="3145049" y="2196992"/>
              <a:ext cx="7801625" cy="851008"/>
              <a:chOff x="959198" y="2072638"/>
              <a:chExt cx="10857706" cy="1184368"/>
            </a:xfrm>
          </p:grpSpPr>
          <p:pic>
            <p:nvPicPr>
              <p:cNvPr id="24" name="그림 23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11E78C04-C9A6-4D1C-822C-ADF148827E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31" b="39809"/>
              <a:stretch/>
            </p:blipFill>
            <p:spPr>
              <a:xfrm>
                <a:off x="959198" y="2072639"/>
                <a:ext cx="5267430" cy="1184367"/>
              </a:xfrm>
              <a:prstGeom prst="rect">
                <a:avLst/>
              </a:prstGeom>
            </p:spPr>
          </p:pic>
          <p:pic>
            <p:nvPicPr>
              <p:cNvPr id="25" name="그림 24" descr="텍스트이(가) 표시된 사진&#10;&#10;자동 생성된 설명">
                <a:extLst>
                  <a:ext uri="{FF2B5EF4-FFF2-40B4-BE49-F238E27FC236}">
                    <a16:creationId xmlns:a16="http://schemas.microsoft.com/office/drawing/2014/main" id="{7151D67A-A3F4-42D4-A0AA-7604B1647A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726" b="-1786"/>
              <a:stretch/>
            </p:blipFill>
            <p:spPr>
              <a:xfrm>
                <a:off x="6549474" y="2072638"/>
                <a:ext cx="5267430" cy="1184367"/>
              </a:xfrm>
              <a:prstGeom prst="rect">
                <a:avLst/>
              </a:prstGeom>
            </p:spPr>
          </p:pic>
        </p:grpSp>
        <p:pic>
          <p:nvPicPr>
            <p:cNvPr id="23" name="그림 22" descr="텍스트이(가) 표시된 사진&#10;&#10;자동 생성된 설명">
              <a:extLst>
                <a:ext uri="{FF2B5EF4-FFF2-40B4-BE49-F238E27FC236}">
                  <a16:creationId xmlns:a16="http://schemas.microsoft.com/office/drawing/2014/main" id="{26CDF423-9ED9-4F05-AA1E-9008EA27A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1" t="-2157" b="81928"/>
            <a:stretch/>
          </p:blipFill>
          <p:spPr>
            <a:xfrm>
              <a:off x="-899114" y="2451831"/>
              <a:ext cx="3812186" cy="511056"/>
            </a:xfrm>
            <a:prstGeom prst="rect">
              <a:avLst/>
            </a:prstGeom>
          </p:spPr>
        </p:pic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E7E111-BC7D-42FF-A28E-2EA378A4959E}"/>
              </a:ext>
            </a:extLst>
          </p:cNvPr>
          <p:cNvSpPr/>
          <p:nvPr/>
        </p:nvSpPr>
        <p:spPr>
          <a:xfrm>
            <a:off x="85983" y="2403695"/>
            <a:ext cx="3857146" cy="37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fontAlgn="base">
              <a:lnSpc>
                <a:spcPct val="130000"/>
              </a:lnSpc>
            </a:pP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2022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해양수산 취업박람회 운영사무국</a:t>
            </a:r>
            <a:endParaRPr lang="ko-KR" altLang="en-US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58BF5AB2-8216-4D37-B37A-88ADDF7D7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98624"/>
              </p:ext>
            </p:extLst>
          </p:nvPr>
        </p:nvGraphicFramePr>
        <p:xfrm>
          <a:off x="250059" y="2741310"/>
          <a:ext cx="8728841" cy="1082548"/>
        </p:xfrm>
        <a:graphic>
          <a:graphicData uri="http://schemas.openxmlformats.org/drawingml/2006/table">
            <a:tbl>
              <a:tblPr/>
              <a:tblGrid>
                <a:gridCol w="1589645">
                  <a:extLst>
                    <a:ext uri="{9D8B030D-6E8A-4147-A177-3AD203B41FA5}">
                      <a16:colId xmlns:a16="http://schemas.microsoft.com/office/drawing/2014/main" val="2644712590"/>
                    </a:ext>
                  </a:extLst>
                </a:gridCol>
                <a:gridCol w="7139196">
                  <a:extLst>
                    <a:ext uri="{9D8B030D-6E8A-4147-A177-3AD203B41FA5}">
                      <a16:colId xmlns:a16="http://schemas.microsoft.com/office/drawing/2014/main" val="976944113"/>
                    </a:ext>
                  </a:extLst>
                </a:gridCol>
              </a:tblGrid>
              <a:tr h="465074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전화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02-6925-1242 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10:00~18:00 (12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~13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점심 시간 및 공휴일 휴무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167523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이메일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koreajobfair1@naver.com / koreajobfair2@naver.com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233446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marL="0" marR="0" indent="0" algn="di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팩 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02-6925-1243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0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5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</TotalTime>
  <Words>1405</Words>
  <Application>Microsoft Office PowerPoint</Application>
  <PresentationFormat>화면 슬라이드 쇼(4:3)</PresentationFormat>
  <Paragraphs>174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ChosunGu</vt:lpstr>
      <vt:lpstr>notokr</vt:lpstr>
      <vt:lpstr>맑은 고딕</vt:lpstr>
      <vt:lpstr>한양신명조</vt:lpstr>
      <vt:lpstr>한양중고딕</vt:lpstr>
      <vt:lpstr>한컴바탕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 Hyung</dc:creator>
  <cp:lastModifiedBy>Lee Do Hyung</cp:lastModifiedBy>
  <cp:revision>30</cp:revision>
  <dcterms:created xsi:type="dcterms:W3CDTF">2020-09-10T19:07:55Z</dcterms:created>
  <dcterms:modified xsi:type="dcterms:W3CDTF">2022-06-09T10:28:15Z</dcterms:modified>
</cp:coreProperties>
</file>